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9" r:id="rId5"/>
    <p:sldId id="260" r:id="rId6"/>
    <p:sldId id="261" r:id="rId7"/>
    <p:sldId id="263" r:id="rId8"/>
    <p:sldId id="262" r:id="rId9"/>
    <p:sldId id="264" r:id="rId10"/>
  </p:sldIdLst>
  <p:sldSz cx="12192000" cy="6858000"/>
  <p:notesSz cx="6858000" cy="9144000"/>
  <p:custDataLst>
    <p:tags r:id="rId1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4" Type="http://schemas.openxmlformats.org/officeDocument/2006/relationships/tags" Target="tags/tag92.xml"/><Relationship Id="rId13" Type="http://schemas.openxmlformats.org/officeDocument/2006/relationships/tableStyles" Target="tableStyles.xml"/><Relationship Id="rId12" Type="http://schemas.openxmlformats.org/officeDocument/2006/relationships/viewProps" Target="viewProps.xml"/><Relationship Id="rId11" Type="http://schemas.openxmlformats.org/officeDocument/2006/relationships/presProps" Target="presProps.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3.xml"/><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image" Target="../media/image8.jpeg"/><Relationship Id="rId7" Type="http://schemas.openxmlformats.org/officeDocument/2006/relationships/image" Target="../media/image7.jpeg"/><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0" Type="http://schemas.openxmlformats.org/officeDocument/2006/relationships/slideLayout" Target="../slideLayouts/slideLayout2.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image" Target="../media/image8.jpeg"/><Relationship Id="rId6" Type="http://schemas.openxmlformats.org/officeDocument/2006/relationships/tags" Target="../tags/tag67.xml"/><Relationship Id="rId5" Type="http://schemas.openxmlformats.org/officeDocument/2006/relationships/image" Target="../media/image12.png"/><Relationship Id="rId4" Type="http://schemas.openxmlformats.org/officeDocument/2006/relationships/image" Target="../media/image11.jpeg"/><Relationship Id="rId3" Type="http://schemas.openxmlformats.org/officeDocument/2006/relationships/image" Target="../media/image10.png"/><Relationship Id="rId2" Type="http://schemas.openxmlformats.org/officeDocument/2006/relationships/image" Target="../media/image9.png"/><Relationship Id="rId10" Type="http://schemas.openxmlformats.org/officeDocument/2006/relationships/slideLayout" Target="../slideLayouts/slideLayout2.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9" Type="http://schemas.microsoft.com/office/2007/relationships/media" Target="../media/media1.mp4"/><Relationship Id="rId8" Type="http://schemas.openxmlformats.org/officeDocument/2006/relationships/video" Target="../media/media1.mp4"/><Relationship Id="rId7" Type="http://schemas.openxmlformats.org/officeDocument/2006/relationships/image" Target="../media/image15.jpeg"/><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8.jpeg"/><Relationship Id="rId3" Type="http://schemas.openxmlformats.org/officeDocument/2006/relationships/tags" Target="../tags/tag71.xml"/><Relationship Id="rId2" Type="http://schemas.openxmlformats.org/officeDocument/2006/relationships/image" Target="../media/image3.jpeg"/><Relationship Id="rId19" Type="http://schemas.openxmlformats.org/officeDocument/2006/relationships/slideLayout" Target="../slideLayouts/slideLayout2.xml"/><Relationship Id="rId18" Type="http://schemas.openxmlformats.org/officeDocument/2006/relationships/tags" Target="../tags/tag76.xml"/><Relationship Id="rId17" Type="http://schemas.openxmlformats.org/officeDocument/2006/relationships/tags" Target="../tags/tag75.xml"/><Relationship Id="rId16" Type="http://schemas.openxmlformats.org/officeDocument/2006/relationships/tags" Target="../tags/tag74.xml"/><Relationship Id="rId15" Type="http://schemas.openxmlformats.org/officeDocument/2006/relationships/image" Target="../media/image17.png"/><Relationship Id="rId14" Type="http://schemas.openxmlformats.org/officeDocument/2006/relationships/tags" Target="../tags/tag73.xml"/><Relationship Id="rId13" Type="http://schemas.microsoft.com/office/2007/relationships/media" Target="../media/media2.mp4"/><Relationship Id="rId12" Type="http://schemas.openxmlformats.org/officeDocument/2006/relationships/video" Target="../media/media2.mp4"/><Relationship Id="rId11" Type="http://schemas.openxmlformats.org/officeDocument/2006/relationships/image" Target="../media/image16.png"/><Relationship Id="rId10" Type="http://schemas.openxmlformats.org/officeDocument/2006/relationships/tags" Target="../tags/tag72.xml"/><Relationship Id="rId1" Type="http://schemas.openxmlformats.org/officeDocument/2006/relationships/tags" Target="../tags/tag70.xml"/></Relationships>
</file>

<file path=ppt/slides/_rels/slide5.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jpeg"/><Relationship Id="rId3" Type="http://schemas.openxmlformats.org/officeDocument/2006/relationships/tags" Target="../tags/tag78.xml"/><Relationship Id="rId2" Type="http://schemas.openxmlformats.org/officeDocument/2006/relationships/image" Target="../media/image3.jpeg"/><Relationship Id="rId15" Type="http://schemas.openxmlformats.org/officeDocument/2006/relationships/slideLayout" Target="../slideLayouts/slideLayout2.xml"/><Relationship Id="rId14" Type="http://schemas.openxmlformats.org/officeDocument/2006/relationships/tags" Target="../tags/tag79.xml"/><Relationship Id="rId13" Type="http://schemas.openxmlformats.org/officeDocument/2006/relationships/image" Target="../media/image26.jpeg"/><Relationship Id="rId12" Type="http://schemas.openxmlformats.org/officeDocument/2006/relationships/image" Target="../media/image25.png"/><Relationship Id="rId11" Type="http://schemas.openxmlformats.org/officeDocument/2006/relationships/image" Target="../media/image24.png"/><Relationship Id="rId10" Type="http://schemas.openxmlformats.org/officeDocument/2006/relationships/image" Target="../media/image23.png"/><Relationship Id="rId1" Type="http://schemas.openxmlformats.org/officeDocument/2006/relationships/tags" Target="../tags/tag77.xml"/></Relationships>
</file>

<file path=ppt/slides/_rels/slide6.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image" Target="../media/image30.jpeg"/><Relationship Id="rId7" Type="http://schemas.openxmlformats.org/officeDocument/2006/relationships/image" Target="../media/image29.jpe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8.jpeg"/><Relationship Id="rId3" Type="http://schemas.openxmlformats.org/officeDocument/2006/relationships/tags" Target="../tags/tag81.xml"/><Relationship Id="rId2" Type="http://schemas.openxmlformats.org/officeDocument/2006/relationships/image" Target="../media/image3.jpeg"/><Relationship Id="rId13" Type="http://schemas.openxmlformats.org/officeDocument/2006/relationships/slideLayout" Target="../slideLayouts/slideLayout2.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tags" Target="../tags/tag80.xml"/></Relationships>
</file>

<file path=ppt/slides/_rels/slide7.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jpeg"/><Relationship Id="rId3" Type="http://schemas.openxmlformats.org/officeDocument/2006/relationships/tags" Target="../tags/tag87.xml"/><Relationship Id="rId2" Type="http://schemas.openxmlformats.org/officeDocument/2006/relationships/image" Target="../media/image3.jpeg"/><Relationship Id="rId12" Type="http://schemas.openxmlformats.org/officeDocument/2006/relationships/slideLayout" Target="../slideLayouts/slideLayout2.xml"/><Relationship Id="rId11" Type="http://schemas.openxmlformats.org/officeDocument/2006/relationships/tags" Target="../tags/tag88.xml"/><Relationship Id="rId10" Type="http://schemas.openxmlformats.org/officeDocument/2006/relationships/image" Target="../media/image36.png"/><Relationship Id="rId1" Type="http://schemas.openxmlformats.org/officeDocument/2006/relationships/tags" Target="../tags/tag86.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1.xml"/><Relationship Id="rId5" Type="http://schemas.openxmlformats.org/officeDocument/2006/relationships/image" Target="../media/image8.jpeg"/><Relationship Id="rId4" Type="http://schemas.openxmlformats.org/officeDocument/2006/relationships/tags" Target="../tags/tag90.xml"/><Relationship Id="rId3" Type="http://schemas.openxmlformats.org/officeDocument/2006/relationships/hyperlink" Target="mailto:leoqiu@sinocantrading.cn?subject=Responsible Knitwear Maker" TargetMode="External"/><Relationship Id="rId2" Type="http://schemas.openxmlformats.org/officeDocument/2006/relationships/image" Target="../media/image3.jpeg"/><Relationship Id="rId1" Type="http://schemas.openxmlformats.org/officeDocument/2006/relationships/tags" Target="../tags/tag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ront page picture"/>
          <p:cNvPicPr>
            <a:picLocks noChangeAspect="1"/>
          </p:cNvPicPr>
          <p:nvPr/>
        </p:nvPicPr>
        <p:blipFill>
          <a:blip r:embed="rId1">
            <a:alphaModFix amt="84000"/>
          </a:blip>
          <a:stretch>
            <a:fillRect/>
          </a:stretch>
        </p:blipFill>
        <p:spPr>
          <a:xfrm>
            <a:off x="635" y="0"/>
            <a:ext cx="12192000" cy="6858000"/>
          </a:xfrm>
          <a:prstGeom prst="rect">
            <a:avLst/>
          </a:prstGeom>
        </p:spPr>
      </p:pic>
      <p:sp>
        <p:nvSpPr>
          <p:cNvPr id="6" name="文本框 5"/>
          <p:cNvSpPr txBox="1"/>
          <p:nvPr/>
        </p:nvSpPr>
        <p:spPr>
          <a:xfrm>
            <a:off x="2541270" y="1693545"/>
            <a:ext cx="7109460" cy="1198880"/>
          </a:xfrm>
          <a:prstGeom prst="rect">
            <a:avLst/>
          </a:prstGeom>
          <a:noFill/>
        </p:spPr>
        <p:txBody>
          <a:bodyPr wrap="square" rtlCol="0">
            <a:spAutoFit/>
          </a:bodyPr>
          <a:p>
            <a:r>
              <a:rPr lang="en-US" altLang="zh-CN" sz="4000">
                <a:ln w="10160">
                  <a:solidFill>
                    <a:schemeClr val="accent5"/>
                  </a:solidFill>
                  <a:prstDash val="solid"/>
                </a:ln>
                <a:solidFill>
                  <a:srgbClr val="FFFFFF"/>
                </a:solidFill>
                <a:effectLst>
                  <a:outerShdw blurRad="38100" dist="22860" dir="5400000" algn="tl" rotWithShape="0">
                    <a:srgbClr val="000000">
                      <a:alpha val="30000"/>
                    </a:srgbClr>
                  </a:outerShdw>
                </a:effectLst>
              </a:rPr>
              <a:t>Hangzhou Sinocan Trading co.</a:t>
            </a:r>
            <a:endParaRPr lang="en-US" altLang="zh-CN" sz="400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lang="en-US" altLang="zh-CN" sz="3200">
                <a:ln w="10160">
                  <a:solidFill>
                    <a:schemeClr val="accent5"/>
                  </a:solidFill>
                  <a:prstDash val="solid"/>
                </a:ln>
                <a:solidFill>
                  <a:srgbClr val="FFFFFF"/>
                </a:solidFill>
                <a:effectLst>
                  <a:outerShdw blurRad="38100" dist="22860" dir="5400000" algn="tl" rotWithShape="0">
                    <a:srgbClr val="000000">
                      <a:alpha val="30000"/>
                    </a:srgbClr>
                  </a:outerShdw>
                </a:effectLst>
              </a:rPr>
              <a:t>            -- a </a:t>
            </a:r>
            <a:r>
              <a:rPr lang="en-US" altLang="zh-CN" sz="3200" u="sng">
                <a:ln w="10160">
                  <a:solidFill>
                    <a:schemeClr val="accent5"/>
                  </a:solidFill>
                  <a:prstDash val="solid"/>
                </a:ln>
                <a:solidFill>
                  <a:srgbClr val="FFFFFF"/>
                </a:solidFill>
                <a:effectLst>
                  <a:outerShdw blurRad="38100" dist="22860" dir="5400000" algn="tl" rotWithShape="0">
                    <a:srgbClr val="000000">
                      <a:alpha val="30000"/>
                    </a:srgbClr>
                  </a:outerShdw>
                </a:effectLst>
              </a:rPr>
              <a:t>responsible</a:t>
            </a:r>
            <a:r>
              <a:rPr lang="en-US" altLang="zh-CN" sz="3200">
                <a:ln w="10160">
                  <a:solidFill>
                    <a:schemeClr val="accent5"/>
                  </a:solidFill>
                  <a:prstDash val="solid"/>
                </a:ln>
                <a:solidFill>
                  <a:srgbClr val="FFFFFF"/>
                </a:solidFill>
                <a:effectLst>
                  <a:outerShdw blurRad="38100" dist="22860" dir="5400000" algn="tl" rotWithShape="0">
                    <a:srgbClr val="000000">
                      <a:alpha val="30000"/>
                    </a:srgbClr>
                  </a:outerShdw>
                </a:effectLst>
              </a:rPr>
              <a:t> fashion maker</a:t>
            </a:r>
            <a:endParaRPr lang="en-US" altLang="zh-CN" sz="320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7" name="图片 6" descr="SINOCANTRADING LOGO"/>
          <p:cNvPicPr>
            <a:picLocks noChangeAspect="1"/>
          </p:cNvPicPr>
          <p:nvPr/>
        </p:nvPicPr>
        <p:blipFill>
          <a:blip r:embed="rId2"/>
          <a:stretch>
            <a:fillRect/>
          </a:stretch>
        </p:blipFill>
        <p:spPr>
          <a:xfrm>
            <a:off x="11033760" y="5633720"/>
            <a:ext cx="1158875" cy="1224280"/>
          </a:xfrm>
          <a:prstGeom prst="rect">
            <a:avLst/>
          </a:prstGeom>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BKGRND"/>
          <p:cNvPicPr>
            <a:picLocks noChangeAspect="1"/>
          </p:cNvPicPr>
          <p:nvPr/>
        </p:nvPicPr>
        <p:blipFill>
          <a:blip r:embed="rId1">
            <a:alphaModFix amt="60000"/>
          </a:blip>
          <a:stretch>
            <a:fillRect/>
          </a:stretch>
        </p:blipFill>
        <p:spPr>
          <a:xfrm>
            <a:off x="0" y="0"/>
            <a:ext cx="12192635" cy="6858000"/>
          </a:xfrm>
          <a:prstGeom prst="rect">
            <a:avLst/>
          </a:prstGeom>
        </p:spPr>
      </p:pic>
      <p:sp>
        <p:nvSpPr>
          <p:cNvPr id="2" name="标题 1"/>
          <p:cNvSpPr>
            <a:spLocks noGrp="1"/>
          </p:cNvSpPr>
          <p:nvPr>
            <p:ph type="title"/>
          </p:nvPr>
        </p:nvSpPr>
        <p:spPr>
          <a:xfrm>
            <a:off x="611575" y="283915"/>
            <a:ext cx="10969200" cy="705600"/>
          </a:xfrm>
        </p:spPr>
        <p:txBody>
          <a:bodyPr>
            <a:normAutofit/>
          </a:bodyPr>
          <a:p>
            <a:r>
              <a:rPr lang="en-US" altLang="zh-CN" sz="2400">
                <a:latin typeface="Arial Narrow" panose="020B0606020202030204" charset="0"/>
                <a:cs typeface="Arial Narrow" panose="020B0606020202030204" charset="0"/>
              </a:rPr>
              <a:t>Hangzhou Sinocan Trading: a </a:t>
            </a:r>
            <a:r>
              <a:rPr lang="en-US" altLang="zh-CN" sz="2400" u="sng">
                <a:latin typeface="Arial Narrow" panose="020B0606020202030204" charset="0"/>
                <a:cs typeface="Arial Narrow" panose="020B0606020202030204" charset="0"/>
              </a:rPr>
              <a:t>responsible</a:t>
            </a:r>
            <a:r>
              <a:rPr lang="en-US" altLang="zh-CN" sz="2400">
                <a:latin typeface="Arial Narrow" panose="020B0606020202030204" charset="0"/>
                <a:cs typeface="Arial Narrow" panose="020B0606020202030204" charset="0"/>
              </a:rPr>
              <a:t> fashion maker	`</a:t>
            </a:r>
            <a:endParaRPr lang="en-US" altLang="zh-CN" sz="2400">
              <a:latin typeface="Arial Narrow" panose="020B0606020202030204" charset="0"/>
              <a:cs typeface="Arial Narrow" panose="020B0606020202030204" charset="0"/>
            </a:endParaRPr>
          </a:p>
        </p:txBody>
      </p:sp>
      <p:sp>
        <p:nvSpPr>
          <p:cNvPr id="3" name="内容占位符 2"/>
          <p:cNvSpPr>
            <a:spLocks noGrp="1"/>
          </p:cNvSpPr>
          <p:nvPr>
            <p:ph idx="1"/>
          </p:nvPr>
        </p:nvSpPr>
        <p:spPr>
          <a:xfrm>
            <a:off x="608330" y="989965"/>
            <a:ext cx="10968990" cy="5259705"/>
          </a:xfrm>
        </p:spPr>
        <p:txBody>
          <a:bodyPr/>
          <a:p>
            <a:pPr marL="0" indent="0">
              <a:buNone/>
            </a:pPr>
            <a:r>
              <a:rPr lang="en-US" altLang="zh-CN" sz="1400">
                <a:cs typeface="+mn-lt"/>
              </a:rPr>
              <a:t>* Who we are: Your responsible fashion supply chain solution. </a:t>
            </a:r>
            <a:endParaRPr lang="en-US" altLang="zh-CN" sz="1400">
              <a:cs typeface="+mn-lt"/>
            </a:endParaRPr>
          </a:p>
          <a:p>
            <a:pPr marL="0" indent="0">
              <a:buNone/>
            </a:pPr>
            <a:r>
              <a:rPr lang="en-CA" altLang="en-US" sz="1400" u="sng">
                <a:effectLst>
                  <a:outerShdw blurRad="38100" dist="38100" dir="2700000" algn="tl">
                    <a:srgbClr val="000000">
                      <a:alpha val="43137"/>
                    </a:srgbClr>
                  </a:outerShdw>
                </a:effectLst>
                <a:cs typeface="+mn-lt"/>
              </a:rPr>
              <a:t>We are responsible for your orders.</a:t>
            </a:r>
            <a:r>
              <a:rPr lang="en-CA" altLang="en-US" sz="1400">
                <a:cs typeface="+mn-lt"/>
              </a:rPr>
              <a:t> </a:t>
            </a:r>
            <a:r>
              <a:rPr lang="en-US" altLang="zh-CN" sz="1400">
                <a:cs typeface="+mn-lt"/>
              </a:rPr>
              <a:t>Started as a fashion production trading company in 2009, Hangzhou Sinocan has developed into a conglomerate of R&amp;D, agent, trade, production and distribution for responsible fashion products, specialized in</a:t>
            </a:r>
            <a:r>
              <a:rPr lang="en-US" altLang="zh-CN" sz="1400" u="sng">
                <a:cs typeface="+mn-lt"/>
              </a:rPr>
              <a:t> knitwears</a:t>
            </a:r>
            <a:r>
              <a:rPr lang="en-US" altLang="zh-CN" sz="1400">
                <a:cs typeface="+mn-lt"/>
              </a:rPr>
              <a:t>.</a:t>
            </a:r>
            <a:endParaRPr lang="en-US" altLang="zh-CN" sz="1400">
              <a:cs typeface="+mn-lt"/>
            </a:endParaRPr>
          </a:p>
          <a:p>
            <a:pPr marL="0" indent="0">
              <a:buNone/>
            </a:pPr>
            <a:r>
              <a:rPr lang="en-US" altLang="zh-CN" sz="1400">
                <a:cs typeface="+mn-lt"/>
              </a:rPr>
              <a:t>We have our own fabric sourcing team</a:t>
            </a:r>
            <a:r>
              <a:rPr lang="en-CA" altLang="en-US" sz="1400">
                <a:cs typeface="+mn-lt"/>
              </a:rPr>
              <a:t> and in-house </a:t>
            </a:r>
            <a:r>
              <a:rPr lang="en-US" altLang="zh-CN" sz="1400">
                <a:cs typeface="+mn-lt"/>
              </a:rPr>
              <a:t>sample room to satisfy customer’s </a:t>
            </a:r>
            <a:r>
              <a:rPr lang="en-CA" altLang="en-US" sz="1400">
                <a:cs typeface="+mn-lt"/>
              </a:rPr>
              <a:t>development requests.</a:t>
            </a:r>
            <a:endParaRPr lang="en-US" altLang="zh-CN" sz="1400">
              <a:cs typeface="+mn-lt"/>
            </a:endParaRPr>
          </a:p>
          <a:p>
            <a:pPr marL="0" indent="0">
              <a:buNone/>
            </a:pPr>
            <a:endParaRPr lang="en-US" altLang="zh-CN" sz="1400">
              <a:cs typeface="+mn-lt"/>
            </a:endParaRPr>
          </a:p>
          <a:p>
            <a:pPr marL="0" indent="0">
              <a:buNone/>
            </a:pPr>
            <a:endParaRPr lang="en-US" altLang="zh-CN" sz="1400">
              <a:cs typeface="+mn-lt"/>
            </a:endParaRPr>
          </a:p>
        </p:txBody>
      </p:sp>
      <p:pic>
        <p:nvPicPr>
          <p:cNvPr id="4" name="图片 3" descr="面料资料库"/>
          <p:cNvPicPr>
            <a:picLocks noChangeAspect="1"/>
          </p:cNvPicPr>
          <p:nvPr/>
        </p:nvPicPr>
        <p:blipFill>
          <a:blip r:embed="rId2"/>
          <a:srcRect l="27809" r="16383"/>
          <a:stretch>
            <a:fillRect/>
          </a:stretch>
        </p:blipFill>
        <p:spPr>
          <a:xfrm>
            <a:off x="611505" y="2973070"/>
            <a:ext cx="2780030" cy="3538220"/>
          </a:xfrm>
          <a:prstGeom prst="rect">
            <a:avLst/>
          </a:prstGeom>
          <a:ln>
            <a:solidFill>
              <a:schemeClr val="bg1"/>
            </a:solidFill>
          </a:ln>
        </p:spPr>
      </p:pic>
      <p:pic>
        <p:nvPicPr>
          <p:cNvPr id="5" name="图片 4" descr="面料市场（Fabric Market)"/>
          <p:cNvPicPr>
            <a:picLocks noChangeAspect="1"/>
          </p:cNvPicPr>
          <p:nvPr/>
        </p:nvPicPr>
        <p:blipFill>
          <a:blip r:embed="rId3"/>
          <a:srcRect l="9077" t="24991" r="5246" b="25759"/>
          <a:stretch>
            <a:fillRect/>
          </a:stretch>
        </p:blipFill>
        <p:spPr>
          <a:xfrm>
            <a:off x="3391535" y="2973070"/>
            <a:ext cx="2769235" cy="3538220"/>
          </a:xfrm>
          <a:prstGeom prst="rect">
            <a:avLst/>
          </a:prstGeom>
          <a:ln>
            <a:solidFill>
              <a:schemeClr val="bg1"/>
            </a:solidFill>
          </a:ln>
        </p:spPr>
      </p:pic>
      <p:pic>
        <p:nvPicPr>
          <p:cNvPr id="6" name="图片 5" descr="打样制版"/>
          <p:cNvPicPr>
            <a:picLocks noChangeAspect="1"/>
          </p:cNvPicPr>
          <p:nvPr/>
        </p:nvPicPr>
        <p:blipFill>
          <a:blip r:embed="rId4"/>
          <a:stretch>
            <a:fillRect/>
          </a:stretch>
        </p:blipFill>
        <p:spPr>
          <a:xfrm>
            <a:off x="6160770" y="2973070"/>
            <a:ext cx="3512820" cy="2342515"/>
          </a:xfrm>
          <a:prstGeom prst="rect">
            <a:avLst/>
          </a:prstGeom>
          <a:ln>
            <a:solidFill>
              <a:schemeClr val="bg1"/>
            </a:solidFill>
          </a:ln>
        </p:spPr>
      </p:pic>
      <p:sp>
        <p:nvSpPr>
          <p:cNvPr id="9" name="文本框 8"/>
          <p:cNvSpPr txBox="1"/>
          <p:nvPr/>
        </p:nvSpPr>
        <p:spPr>
          <a:xfrm>
            <a:off x="2183130" y="6511290"/>
            <a:ext cx="2776220" cy="306705"/>
          </a:xfrm>
          <a:prstGeom prst="rect">
            <a:avLst/>
          </a:prstGeom>
          <a:noFill/>
        </p:spPr>
        <p:txBody>
          <a:bodyPr wrap="square" rtlCol="0">
            <a:spAutoFit/>
          </a:bodyPr>
          <a:p>
            <a:r>
              <a:rPr lang="en-US" altLang="zh-CN" sz="1400"/>
              <a:t>Fabric and Accessory Sourcing</a:t>
            </a:r>
            <a:endParaRPr lang="en-US" altLang="zh-CN" sz="1400"/>
          </a:p>
        </p:txBody>
      </p:sp>
      <p:sp>
        <p:nvSpPr>
          <p:cNvPr id="10" name="文本框 9"/>
          <p:cNvSpPr txBox="1"/>
          <p:nvPr>
            <p:custDataLst>
              <p:tags r:id="rId5"/>
            </p:custDataLst>
          </p:nvPr>
        </p:nvSpPr>
        <p:spPr>
          <a:xfrm>
            <a:off x="9672955" y="2973070"/>
            <a:ext cx="1904365" cy="276225"/>
          </a:xfrm>
          <a:prstGeom prst="rect">
            <a:avLst/>
          </a:prstGeom>
          <a:noFill/>
        </p:spPr>
        <p:txBody>
          <a:bodyPr wrap="square" rtlCol="0">
            <a:noAutofit/>
          </a:bodyPr>
          <a:p>
            <a:r>
              <a:rPr lang="en-US" altLang="zh-CN" sz="1400"/>
              <a:t>P</a:t>
            </a:r>
            <a:r>
              <a:rPr lang="en-US" altLang="zh-CN" sz="1400"/>
              <a:t>attern Making</a:t>
            </a:r>
            <a:endParaRPr lang="en-US" altLang="zh-CN" sz="1400"/>
          </a:p>
        </p:txBody>
      </p:sp>
      <p:sp>
        <p:nvSpPr>
          <p:cNvPr id="11" name="文本框 10"/>
          <p:cNvSpPr txBox="1"/>
          <p:nvPr>
            <p:custDataLst>
              <p:tags r:id="rId6"/>
            </p:custDataLst>
          </p:nvPr>
        </p:nvSpPr>
        <p:spPr>
          <a:xfrm>
            <a:off x="8229600" y="6511290"/>
            <a:ext cx="1965325" cy="276225"/>
          </a:xfrm>
          <a:prstGeom prst="rect">
            <a:avLst/>
          </a:prstGeom>
          <a:noFill/>
        </p:spPr>
        <p:txBody>
          <a:bodyPr wrap="square" rtlCol="0">
            <a:noAutofit/>
          </a:bodyPr>
          <a:p>
            <a:r>
              <a:rPr lang="en-US" altLang="zh-CN" sz="1400"/>
              <a:t>In-house sample room</a:t>
            </a:r>
            <a:endParaRPr lang="en-US" altLang="zh-CN" sz="1400"/>
          </a:p>
        </p:txBody>
      </p:sp>
      <p:pic>
        <p:nvPicPr>
          <p:cNvPr id="7" name="图片 6" descr="打样缝制"/>
          <p:cNvPicPr>
            <a:picLocks noChangeAspect="1"/>
          </p:cNvPicPr>
          <p:nvPr/>
        </p:nvPicPr>
        <p:blipFill>
          <a:blip r:embed="rId7"/>
          <a:stretch>
            <a:fillRect/>
          </a:stretch>
        </p:blipFill>
        <p:spPr>
          <a:xfrm>
            <a:off x="8229600" y="4277995"/>
            <a:ext cx="3350895" cy="2233295"/>
          </a:xfrm>
          <a:prstGeom prst="rect">
            <a:avLst/>
          </a:prstGeom>
          <a:ln>
            <a:solidFill>
              <a:schemeClr val="bg1"/>
            </a:solidFill>
          </a:ln>
        </p:spPr>
      </p:pic>
      <p:pic>
        <p:nvPicPr>
          <p:cNvPr id="13" name="图片 12" descr="SINOCANTRADING LOGO"/>
          <p:cNvPicPr>
            <a:picLocks noChangeAspect="1"/>
          </p:cNvPicPr>
          <p:nvPr/>
        </p:nvPicPr>
        <p:blipFill>
          <a:blip r:embed="rId8">
            <a:alphaModFix amt="39000"/>
          </a:blip>
          <a:stretch>
            <a:fillRect/>
          </a:stretch>
        </p:blipFill>
        <p:spPr>
          <a:xfrm>
            <a:off x="11162030" y="5768975"/>
            <a:ext cx="1029970" cy="1089025"/>
          </a:xfrm>
          <a:prstGeom prst="rect">
            <a:avLst/>
          </a:prstGeom>
        </p:spPr>
      </p:pic>
    </p:spTree>
    <p:custDataLst>
      <p:tags r:id="rId9"/>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alpha val="60000"/>
          </a:schemeClr>
        </a:solidFill>
        <a:effectLst/>
      </p:bgPr>
    </p:bg>
    <p:spTree>
      <p:nvGrpSpPr>
        <p:cNvPr id="1" name=""/>
        <p:cNvGrpSpPr/>
        <p:nvPr/>
      </p:nvGrpSpPr>
      <p:grpSpPr/>
      <p:pic>
        <p:nvPicPr>
          <p:cNvPr id="8" name="图片 7" descr="BKGRND"/>
          <p:cNvPicPr>
            <a:picLocks noChangeAspect="1"/>
          </p:cNvPicPr>
          <p:nvPr/>
        </p:nvPicPr>
        <p:blipFill>
          <a:blip r:embed="rId1">
            <a:alphaModFix amt="75000"/>
          </a:blip>
          <a:stretch>
            <a:fillRect/>
          </a:stretch>
        </p:blipFill>
        <p:spPr>
          <a:xfrm>
            <a:off x="0" y="0"/>
            <a:ext cx="12192635" cy="6858000"/>
          </a:xfrm>
          <a:prstGeom prst="rect">
            <a:avLst/>
          </a:prstGeom>
        </p:spPr>
      </p:pic>
      <p:sp>
        <p:nvSpPr>
          <p:cNvPr id="2" name="标题 1"/>
          <p:cNvSpPr>
            <a:spLocks noGrp="1"/>
          </p:cNvSpPr>
          <p:nvPr>
            <p:ph type="title"/>
          </p:nvPr>
        </p:nvSpPr>
        <p:spPr>
          <a:xfrm>
            <a:off x="611575" y="283915"/>
            <a:ext cx="10969200" cy="705600"/>
          </a:xfrm>
        </p:spPr>
        <p:txBody>
          <a:bodyPr>
            <a:normAutofit/>
          </a:bodyPr>
          <a:p>
            <a:r>
              <a:rPr lang="en-US" altLang="zh-CN" sz="2400">
                <a:latin typeface="Arial Narrow" panose="020B0606020202030204" charset="0"/>
                <a:cs typeface="Arial Narrow" panose="020B0606020202030204" charset="0"/>
              </a:rPr>
              <a:t>Hangzhou Sinocan Trading: a </a:t>
            </a:r>
            <a:r>
              <a:rPr lang="en-US" altLang="zh-CN" sz="2400" u="sng">
                <a:latin typeface="Arial Narrow" panose="020B0606020202030204" charset="0"/>
                <a:cs typeface="Arial Narrow" panose="020B0606020202030204" charset="0"/>
              </a:rPr>
              <a:t>responsible</a:t>
            </a:r>
            <a:r>
              <a:rPr lang="en-US" altLang="zh-CN" sz="2400">
                <a:latin typeface="Arial Narrow" panose="020B0606020202030204" charset="0"/>
                <a:cs typeface="Arial Narrow" panose="020B0606020202030204" charset="0"/>
              </a:rPr>
              <a:t> fashion maker	`</a:t>
            </a:r>
            <a:endParaRPr lang="en-US" altLang="zh-CN" sz="2400">
              <a:latin typeface="Arial Narrow" panose="020B0606020202030204" charset="0"/>
              <a:cs typeface="Arial Narrow" panose="020B0606020202030204" charset="0"/>
            </a:endParaRPr>
          </a:p>
        </p:txBody>
      </p:sp>
      <p:sp>
        <p:nvSpPr>
          <p:cNvPr id="3" name="内容占位符 2"/>
          <p:cNvSpPr>
            <a:spLocks noGrp="1"/>
          </p:cNvSpPr>
          <p:nvPr>
            <p:ph idx="1"/>
          </p:nvPr>
        </p:nvSpPr>
        <p:spPr>
          <a:xfrm>
            <a:off x="608330" y="989965"/>
            <a:ext cx="10968990" cy="5259705"/>
          </a:xfrm>
        </p:spPr>
        <p:txBody>
          <a:bodyPr/>
          <a:p>
            <a:pPr marL="0" indent="0">
              <a:buNone/>
            </a:pPr>
            <a:r>
              <a:rPr lang="en-US" altLang="zh-CN" sz="1400">
                <a:cs typeface="+mn-lt"/>
              </a:rPr>
              <a:t>We have</a:t>
            </a:r>
            <a:r>
              <a:rPr lang="en-CA" altLang="en-US" sz="1400">
                <a:cs typeface="+mn-lt"/>
              </a:rPr>
              <a:t> a</a:t>
            </a:r>
            <a:r>
              <a:rPr lang="en-US" altLang="zh-CN" sz="1400">
                <a:cs typeface="+mn-lt"/>
              </a:rPr>
              <a:t> professional team of to </a:t>
            </a:r>
            <a:r>
              <a:rPr lang="en-CA" altLang="en-US" sz="1400">
                <a:cs typeface="+mn-lt"/>
              </a:rPr>
              <a:t>ensure high quality</a:t>
            </a:r>
            <a:r>
              <a:rPr lang="en-US" altLang="zh-CN" sz="1400">
                <a:cs typeface="+mn-lt"/>
              </a:rPr>
              <a:t> and ontime delivery of bulk as well as samples.</a:t>
            </a:r>
            <a:endParaRPr lang="en-US" altLang="zh-CN" sz="1400">
              <a:cs typeface="+mn-lt"/>
            </a:endParaRPr>
          </a:p>
          <a:p>
            <a:pPr marL="0" indent="0">
              <a:buNone/>
            </a:pPr>
            <a:endParaRPr lang="en-US" altLang="zh-CN" sz="1400">
              <a:cs typeface="+mn-lt"/>
            </a:endParaRPr>
          </a:p>
          <a:p>
            <a:pPr marL="0" indent="0">
              <a:buNone/>
            </a:pPr>
            <a:endParaRPr lang="en-US" altLang="zh-CN" sz="1400">
              <a:cs typeface="+mn-lt"/>
            </a:endParaRPr>
          </a:p>
        </p:txBody>
      </p:sp>
      <p:pic>
        <p:nvPicPr>
          <p:cNvPr id="12" name="图片 11" descr="1"/>
          <p:cNvPicPr>
            <a:picLocks noChangeAspect="1"/>
          </p:cNvPicPr>
          <p:nvPr/>
        </p:nvPicPr>
        <p:blipFill>
          <a:blip r:embed="rId2"/>
          <a:srcRect r="50000"/>
          <a:stretch>
            <a:fillRect/>
          </a:stretch>
        </p:blipFill>
        <p:spPr>
          <a:xfrm>
            <a:off x="671830" y="1541145"/>
            <a:ext cx="2435225" cy="4870450"/>
          </a:xfrm>
          <a:prstGeom prst="rect">
            <a:avLst/>
          </a:prstGeom>
        </p:spPr>
      </p:pic>
      <p:pic>
        <p:nvPicPr>
          <p:cNvPr id="13" name="图片 12" descr="3"/>
          <p:cNvPicPr>
            <a:picLocks noChangeAspect="1"/>
          </p:cNvPicPr>
          <p:nvPr/>
        </p:nvPicPr>
        <p:blipFill>
          <a:blip r:embed="rId3"/>
          <a:stretch>
            <a:fillRect/>
          </a:stretch>
        </p:blipFill>
        <p:spPr>
          <a:xfrm>
            <a:off x="3178810" y="1541145"/>
            <a:ext cx="4840605" cy="4840605"/>
          </a:xfrm>
          <a:prstGeom prst="rect">
            <a:avLst/>
          </a:prstGeom>
        </p:spPr>
      </p:pic>
      <p:pic>
        <p:nvPicPr>
          <p:cNvPr id="15" name="图片 14" descr="讨论订单"/>
          <p:cNvPicPr>
            <a:picLocks noChangeAspect="1"/>
          </p:cNvPicPr>
          <p:nvPr/>
        </p:nvPicPr>
        <p:blipFill>
          <a:blip r:embed="rId4"/>
          <a:stretch>
            <a:fillRect/>
          </a:stretch>
        </p:blipFill>
        <p:spPr>
          <a:xfrm>
            <a:off x="8019415" y="1615440"/>
            <a:ext cx="3602355" cy="2401570"/>
          </a:xfrm>
          <a:prstGeom prst="rect">
            <a:avLst/>
          </a:prstGeom>
        </p:spPr>
      </p:pic>
      <p:pic>
        <p:nvPicPr>
          <p:cNvPr id="16" name="图片 15" descr="2"/>
          <p:cNvPicPr>
            <a:picLocks noChangeAspect="1"/>
          </p:cNvPicPr>
          <p:nvPr/>
        </p:nvPicPr>
        <p:blipFill>
          <a:blip r:embed="rId5"/>
          <a:stretch>
            <a:fillRect/>
          </a:stretch>
        </p:blipFill>
        <p:spPr>
          <a:xfrm>
            <a:off x="8019415" y="4017010"/>
            <a:ext cx="2364105" cy="2364105"/>
          </a:xfrm>
          <a:prstGeom prst="rect">
            <a:avLst/>
          </a:prstGeom>
        </p:spPr>
      </p:pic>
      <p:pic>
        <p:nvPicPr>
          <p:cNvPr id="17" name="图片 16" descr="SINOCANTRADING LOGO"/>
          <p:cNvPicPr>
            <a:picLocks noChangeAspect="1"/>
          </p:cNvPicPr>
          <p:nvPr>
            <p:custDataLst>
              <p:tags r:id="rId6"/>
            </p:custDataLst>
          </p:nvPr>
        </p:nvPicPr>
        <p:blipFill>
          <a:blip r:embed="rId7">
            <a:alphaModFix amt="39000"/>
          </a:blip>
          <a:stretch>
            <a:fillRect/>
          </a:stretch>
        </p:blipFill>
        <p:spPr>
          <a:xfrm>
            <a:off x="11162030" y="5768975"/>
            <a:ext cx="1029970" cy="1089025"/>
          </a:xfrm>
          <a:prstGeom prst="rect">
            <a:avLst/>
          </a:prstGeom>
        </p:spPr>
      </p:pic>
      <p:sp>
        <p:nvSpPr>
          <p:cNvPr id="18" name="文本框 17"/>
          <p:cNvSpPr txBox="1"/>
          <p:nvPr/>
        </p:nvSpPr>
        <p:spPr>
          <a:xfrm>
            <a:off x="1042035" y="6381115"/>
            <a:ext cx="1694180" cy="306705"/>
          </a:xfrm>
          <a:prstGeom prst="rect">
            <a:avLst/>
          </a:prstGeom>
          <a:noFill/>
        </p:spPr>
        <p:txBody>
          <a:bodyPr wrap="square" rtlCol="0">
            <a:spAutoFit/>
          </a:bodyPr>
          <a:p>
            <a:r>
              <a:rPr lang="en-US" altLang="zh-CN" sz="1400"/>
              <a:t>Sample inspection</a:t>
            </a:r>
            <a:endParaRPr lang="en-US" altLang="zh-CN" sz="1400"/>
          </a:p>
        </p:txBody>
      </p:sp>
      <p:sp>
        <p:nvSpPr>
          <p:cNvPr id="19" name="文本框 18"/>
          <p:cNvSpPr txBox="1"/>
          <p:nvPr>
            <p:custDataLst>
              <p:tags r:id="rId8"/>
            </p:custDataLst>
          </p:nvPr>
        </p:nvSpPr>
        <p:spPr>
          <a:xfrm>
            <a:off x="4874260" y="6381115"/>
            <a:ext cx="1694180" cy="306705"/>
          </a:xfrm>
          <a:prstGeom prst="rect">
            <a:avLst/>
          </a:prstGeom>
          <a:noFill/>
        </p:spPr>
        <p:txBody>
          <a:bodyPr wrap="square" rtlCol="0">
            <a:spAutoFit/>
          </a:bodyPr>
          <a:p>
            <a:r>
              <a:rPr lang="en-US" altLang="zh-CN" sz="1400"/>
              <a:t>B</a:t>
            </a:r>
            <a:r>
              <a:rPr lang="en-US" altLang="zh-CN" sz="1400"/>
              <a:t>ulk inspection</a:t>
            </a:r>
            <a:endParaRPr lang="en-US" altLang="zh-CN" sz="1400"/>
          </a:p>
        </p:txBody>
      </p:sp>
      <p:sp>
        <p:nvSpPr>
          <p:cNvPr id="20" name="文本框 19"/>
          <p:cNvSpPr txBox="1"/>
          <p:nvPr/>
        </p:nvSpPr>
        <p:spPr>
          <a:xfrm>
            <a:off x="10383520" y="4017010"/>
            <a:ext cx="1419860" cy="521970"/>
          </a:xfrm>
          <a:prstGeom prst="rect">
            <a:avLst/>
          </a:prstGeom>
          <a:noFill/>
        </p:spPr>
        <p:txBody>
          <a:bodyPr wrap="square" rtlCol="0">
            <a:spAutoFit/>
          </a:bodyPr>
          <a:p>
            <a:r>
              <a:rPr lang="en-US" altLang="zh-CN" sz="1400"/>
              <a:t>Order following meeting</a:t>
            </a:r>
            <a:endParaRPr lang="en-US" altLang="zh-CN" sz="1400"/>
          </a:p>
        </p:txBody>
      </p:sp>
      <p:sp>
        <p:nvSpPr>
          <p:cNvPr id="21" name="文本框 20"/>
          <p:cNvSpPr txBox="1"/>
          <p:nvPr/>
        </p:nvSpPr>
        <p:spPr>
          <a:xfrm>
            <a:off x="8115935" y="6381115"/>
            <a:ext cx="2171065" cy="306705"/>
          </a:xfrm>
          <a:prstGeom prst="rect">
            <a:avLst/>
          </a:prstGeom>
          <a:noFill/>
        </p:spPr>
        <p:txBody>
          <a:bodyPr wrap="square" rtlCol="0">
            <a:spAutoFit/>
          </a:bodyPr>
          <a:p>
            <a:r>
              <a:rPr lang="en-US" altLang="zh-CN" sz="1400"/>
              <a:t>In-house test centre</a:t>
            </a:r>
            <a:endParaRPr lang="en-US" altLang="zh-CN" sz="1400"/>
          </a:p>
        </p:txBody>
      </p:sp>
    </p:spTree>
    <p:custDataLst>
      <p:tags r:id="rId9"/>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alpha val="60000"/>
          </a:schemeClr>
        </a:solidFill>
        <a:effectLst/>
      </p:bgPr>
    </p:bg>
    <p:spTree>
      <p:nvGrpSpPr>
        <p:cNvPr id="1" name=""/>
        <p:cNvGrpSpPr/>
        <p:nvPr/>
      </p:nvGrpSpPr>
      <p:grpSpPr/>
      <p:pic>
        <p:nvPicPr>
          <p:cNvPr id="8" name="图片 7" descr="BKGRND"/>
          <p:cNvPicPr>
            <a:picLocks noChangeAspect="1"/>
          </p:cNvPicPr>
          <p:nvPr>
            <p:custDataLst>
              <p:tags r:id="rId1"/>
            </p:custDataLst>
          </p:nvPr>
        </p:nvPicPr>
        <p:blipFill>
          <a:blip r:embed="rId2">
            <a:alphaModFix amt="75000"/>
          </a:blip>
          <a:stretch>
            <a:fillRect/>
          </a:stretch>
        </p:blipFill>
        <p:spPr>
          <a:xfrm>
            <a:off x="0" y="0"/>
            <a:ext cx="12192635" cy="6858000"/>
          </a:xfrm>
          <a:prstGeom prst="rect">
            <a:avLst/>
          </a:prstGeom>
        </p:spPr>
      </p:pic>
      <p:sp>
        <p:nvSpPr>
          <p:cNvPr id="2" name="标题 1"/>
          <p:cNvSpPr>
            <a:spLocks noGrp="1"/>
          </p:cNvSpPr>
          <p:nvPr>
            <p:ph type="title"/>
          </p:nvPr>
        </p:nvSpPr>
        <p:spPr>
          <a:xfrm>
            <a:off x="611575" y="283915"/>
            <a:ext cx="10969200" cy="705600"/>
          </a:xfrm>
        </p:spPr>
        <p:txBody>
          <a:bodyPr>
            <a:normAutofit/>
          </a:bodyPr>
          <a:p>
            <a:r>
              <a:rPr lang="en-US" altLang="zh-CN" sz="2400">
                <a:latin typeface="Arial Narrow" panose="020B0606020202030204" charset="0"/>
                <a:cs typeface="Arial Narrow" panose="020B0606020202030204" charset="0"/>
              </a:rPr>
              <a:t>Hangzhou Sinocan Trading: a </a:t>
            </a:r>
            <a:r>
              <a:rPr lang="en-US" altLang="zh-CN" sz="2400" u="sng">
                <a:latin typeface="Arial Narrow" panose="020B0606020202030204" charset="0"/>
                <a:cs typeface="Arial Narrow" panose="020B0606020202030204" charset="0"/>
              </a:rPr>
              <a:t>responsible</a:t>
            </a:r>
            <a:r>
              <a:rPr lang="en-US" altLang="zh-CN" sz="2400">
                <a:latin typeface="Arial Narrow" panose="020B0606020202030204" charset="0"/>
                <a:cs typeface="Arial Narrow" panose="020B0606020202030204" charset="0"/>
              </a:rPr>
              <a:t> fashion maker	`</a:t>
            </a:r>
            <a:endParaRPr lang="en-US" altLang="zh-CN" sz="2400">
              <a:latin typeface="Arial Narrow" panose="020B0606020202030204" charset="0"/>
              <a:cs typeface="Arial Narrow" panose="020B0606020202030204" charset="0"/>
            </a:endParaRPr>
          </a:p>
        </p:txBody>
      </p:sp>
      <p:sp>
        <p:nvSpPr>
          <p:cNvPr id="3" name="内容占位符 2"/>
          <p:cNvSpPr>
            <a:spLocks noGrp="1"/>
          </p:cNvSpPr>
          <p:nvPr>
            <p:ph idx="1"/>
          </p:nvPr>
        </p:nvSpPr>
        <p:spPr>
          <a:xfrm>
            <a:off x="611505" y="929005"/>
            <a:ext cx="10968990" cy="5259705"/>
          </a:xfrm>
        </p:spPr>
        <p:txBody>
          <a:bodyPr/>
          <a:p>
            <a:pPr marL="0" indent="0">
              <a:buNone/>
            </a:pPr>
            <a:r>
              <a:rPr lang="en-CA" altLang="en-US" sz="1400">
                <a:cs typeface="+mn-lt"/>
              </a:rPr>
              <a:t>We are responsible to workers and consumers. </a:t>
            </a:r>
            <a:endParaRPr lang="en-CA" altLang="en-US" sz="1400">
              <a:cs typeface="+mn-lt"/>
            </a:endParaRPr>
          </a:p>
          <a:p>
            <a:pPr marL="0" indent="0">
              <a:buNone/>
            </a:pPr>
            <a:r>
              <a:rPr lang="en-CA" altLang="en-US" sz="1400">
                <a:cs typeface="+mn-lt"/>
              </a:rPr>
              <a:t>We have co-ventured factory: Ningbo Sinocan Garment co, so as to control quality, delivery and service better.</a:t>
            </a:r>
            <a:endParaRPr lang="en-CA" altLang="en-US" sz="1400">
              <a:cs typeface="+mn-lt"/>
            </a:endParaRPr>
          </a:p>
          <a:p>
            <a:pPr marL="0" indent="0">
              <a:buNone/>
            </a:pPr>
            <a:r>
              <a:rPr lang="en-CA" altLang="en-US" sz="1400">
                <a:cs typeface="+mn-lt"/>
              </a:rPr>
              <a:t>We also have cooperating factories who all passed at least one social factory audits (such as BSCI, WRAP) to ensure safty of our workers an</a:t>
            </a:r>
            <a:endParaRPr lang="en-CA" altLang="en-US" sz="1400">
              <a:cs typeface="+mn-lt"/>
            </a:endParaRPr>
          </a:p>
          <a:p>
            <a:pPr marL="0" indent="0">
              <a:buNone/>
            </a:pPr>
            <a:endParaRPr lang="en-CA" altLang="en-US" sz="1400">
              <a:cs typeface="+mn-lt"/>
            </a:endParaRPr>
          </a:p>
          <a:p>
            <a:pPr marL="0" indent="0">
              <a:buNone/>
            </a:pPr>
            <a:endParaRPr lang="en-US" altLang="zh-CN" sz="1400">
              <a:cs typeface="+mn-lt"/>
            </a:endParaRPr>
          </a:p>
          <a:p>
            <a:pPr marL="0" indent="0">
              <a:buNone/>
            </a:pPr>
            <a:endParaRPr lang="en-US" altLang="zh-CN" sz="1400">
              <a:cs typeface="+mn-lt"/>
            </a:endParaRPr>
          </a:p>
          <a:p>
            <a:pPr marL="0" indent="0">
              <a:buNone/>
            </a:pPr>
            <a:endParaRPr lang="en-US" altLang="zh-CN" sz="1400">
              <a:cs typeface="+mn-lt"/>
            </a:endParaRPr>
          </a:p>
        </p:txBody>
      </p:sp>
      <p:pic>
        <p:nvPicPr>
          <p:cNvPr id="17" name="图片 16" descr="SINOCANTRADING LOGO"/>
          <p:cNvPicPr>
            <a:picLocks noChangeAspect="1"/>
          </p:cNvPicPr>
          <p:nvPr>
            <p:custDataLst>
              <p:tags r:id="rId3"/>
            </p:custDataLst>
          </p:nvPr>
        </p:nvPicPr>
        <p:blipFill>
          <a:blip r:embed="rId4">
            <a:alphaModFix amt="39000"/>
          </a:blip>
          <a:stretch>
            <a:fillRect/>
          </a:stretch>
        </p:blipFill>
        <p:spPr>
          <a:xfrm>
            <a:off x="11162030" y="5768975"/>
            <a:ext cx="1029970" cy="1089025"/>
          </a:xfrm>
          <a:prstGeom prst="rect">
            <a:avLst/>
          </a:prstGeom>
        </p:spPr>
      </p:pic>
      <p:pic>
        <p:nvPicPr>
          <p:cNvPr id="4" name="图片 3" descr="嘉中服饰-02"/>
          <p:cNvPicPr>
            <a:picLocks noChangeAspect="1"/>
          </p:cNvPicPr>
          <p:nvPr/>
        </p:nvPicPr>
        <p:blipFill>
          <a:blip r:embed="rId5"/>
          <a:srcRect l="10442" r="31259" b="26339"/>
          <a:stretch>
            <a:fillRect/>
          </a:stretch>
        </p:blipFill>
        <p:spPr>
          <a:xfrm>
            <a:off x="679450" y="2159000"/>
            <a:ext cx="3978910" cy="2262505"/>
          </a:xfrm>
          <a:prstGeom prst="rect">
            <a:avLst/>
          </a:prstGeom>
          <a:ln>
            <a:solidFill>
              <a:schemeClr val="bg1"/>
            </a:solidFill>
          </a:ln>
        </p:spPr>
      </p:pic>
      <p:pic>
        <p:nvPicPr>
          <p:cNvPr id="5" name="图片 4" descr="嘉中服饰-03"/>
          <p:cNvPicPr>
            <a:picLocks noChangeAspect="1"/>
          </p:cNvPicPr>
          <p:nvPr/>
        </p:nvPicPr>
        <p:blipFill>
          <a:blip r:embed="rId6"/>
          <a:srcRect t="10498" b="39382"/>
          <a:stretch>
            <a:fillRect/>
          </a:stretch>
        </p:blipFill>
        <p:spPr>
          <a:xfrm>
            <a:off x="679450" y="4421505"/>
            <a:ext cx="2039620" cy="2272030"/>
          </a:xfrm>
          <a:prstGeom prst="rect">
            <a:avLst/>
          </a:prstGeom>
          <a:ln>
            <a:solidFill>
              <a:schemeClr val="bg1"/>
            </a:solidFill>
          </a:ln>
        </p:spPr>
      </p:pic>
      <p:pic>
        <p:nvPicPr>
          <p:cNvPr id="7" name="图片 6" descr="带铁手套裁剪（Cutting with iron glove)"/>
          <p:cNvPicPr>
            <a:picLocks noChangeAspect="1"/>
          </p:cNvPicPr>
          <p:nvPr/>
        </p:nvPicPr>
        <p:blipFill>
          <a:blip r:embed="rId7"/>
          <a:srcRect t="12938" b="16071"/>
          <a:stretch>
            <a:fillRect/>
          </a:stretch>
        </p:blipFill>
        <p:spPr>
          <a:xfrm>
            <a:off x="2719070" y="4421505"/>
            <a:ext cx="1939290" cy="2291715"/>
          </a:xfrm>
          <a:prstGeom prst="rect">
            <a:avLst/>
          </a:prstGeom>
          <a:ln>
            <a:solidFill>
              <a:schemeClr val="bg1"/>
            </a:solidFill>
          </a:ln>
        </p:spPr>
      </p:pic>
      <p:pic>
        <p:nvPicPr>
          <p:cNvPr id="11" name="视频1">
            <a:hlinkClick r:id="" action="ppaction://media"/>
          </p:cNvPr>
          <p:cNvPicPr/>
          <p:nvPr>
            <a:videoFile r:link="rId8"/>
            <p:extLst>
              <p:ext uri="{DAA4B4D4-6D71-4841-9C94-3DE7FCFB9230}">
                <p14:media xmlns:p14="http://schemas.microsoft.com/office/powerpoint/2010/main" r:embed="rId9"/>
              </p:ext>
            </p:extLst>
            <p:custDataLst>
              <p:tags r:id="rId10"/>
            </p:custDataLst>
          </p:nvPr>
        </p:nvPicPr>
        <p:blipFill>
          <a:blip r:embed="rId11"/>
          <a:stretch>
            <a:fillRect/>
          </a:stretch>
        </p:blipFill>
        <p:spPr>
          <a:xfrm>
            <a:off x="5110480" y="2136775"/>
            <a:ext cx="2631440" cy="4576445"/>
          </a:xfrm>
          <a:prstGeom prst="rect">
            <a:avLst/>
          </a:prstGeom>
        </p:spPr>
      </p:pic>
      <p:pic>
        <p:nvPicPr>
          <p:cNvPr id="14" name="视频2">
            <a:hlinkClick r:id="" action="ppaction://media"/>
          </p:cNvPr>
          <p:cNvPicPr/>
          <p:nvPr>
            <a:videoFile r:link="rId12"/>
            <p:extLst>
              <p:ext uri="{DAA4B4D4-6D71-4841-9C94-3DE7FCFB9230}">
                <p14:media xmlns:p14="http://schemas.microsoft.com/office/powerpoint/2010/main" r:embed="rId13"/>
              </p:ext>
            </p:extLst>
            <p:custDataLst>
              <p:tags r:id="rId14"/>
            </p:custDataLst>
          </p:nvPr>
        </p:nvPicPr>
        <p:blipFill>
          <a:blip r:embed="rId15"/>
          <a:stretch>
            <a:fillRect/>
          </a:stretch>
        </p:blipFill>
        <p:spPr>
          <a:xfrm>
            <a:off x="8193405" y="2136775"/>
            <a:ext cx="2637155" cy="4557395"/>
          </a:xfrm>
          <a:prstGeom prst="rect">
            <a:avLst/>
          </a:prstGeom>
        </p:spPr>
      </p:pic>
      <p:sp>
        <p:nvSpPr>
          <p:cNvPr id="22" name="文本框 21"/>
          <p:cNvSpPr txBox="1"/>
          <p:nvPr/>
        </p:nvSpPr>
        <p:spPr>
          <a:xfrm>
            <a:off x="3015615" y="2159000"/>
            <a:ext cx="1744980" cy="306705"/>
          </a:xfrm>
          <a:prstGeom prst="rect">
            <a:avLst/>
          </a:prstGeom>
          <a:noFill/>
        </p:spPr>
        <p:txBody>
          <a:bodyPr wrap="square" rtlCol="0">
            <a:spAutoFit/>
          </a:bodyPr>
          <a:p>
            <a:r>
              <a:rPr lang="en-CA" altLang="zh-CN" sz="1400"/>
              <a:t>factory campus</a:t>
            </a:r>
            <a:endParaRPr lang="en-CA" altLang="zh-CN" sz="1400"/>
          </a:p>
        </p:txBody>
      </p:sp>
      <p:sp>
        <p:nvSpPr>
          <p:cNvPr id="24" name="文本框 23"/>
          <p:cNvSpPr txBox="1"/>
          <p:nvPr>
            <p:custDataLst>
              <p:tags r:id="rId16"/>
            </p:custDataLst>
          </p:nvPr>
        </p:nvSpPr>
        <p:spPr>
          <a:xfrm>
            <a:off x="2719070" y="4421505"/>
            <a:ext cx="1744980" cy="521970"/>
          </a:xfrm>
          <a:prstGeom prst="rect">
            <a:avLst/>
          </a:prstGeom>
          <a:noFill/>
        </p:spPr>
        <p:txBody>
          <a:bodyPr wrap="square" rtlCol="0">
            <a:spAutoFit/>
          </a:bodyPr>
          <a:p>
            <a:r>
              <a:rPr lang="en-CA" altLang="zh-CN" sz="1400"/>
              <a:t>cutting with</a:t>
            </a:r>
            <a:endParaRPr lang="en-CA" altLang="zh-CN" sz="1400"/>
          </a:p>
          <a:p>
            <a:r>
              <a:rPr lang="en-CA" altLang="zh-CN" sz="1400"/>
              <a:t>iron glove</a:t>
            </a:r>
            <a:endParaRPr lang="en-CA" altLang="zh-CN" sz="1400"/>
          </a:p>
        </p:txBody>
      </p:sp>
      <p:sp>
        <p:nvSpPr>
          <p:cNvPr id="25" name="文本框 24"/>
          <p:cNvSpPr txBox="1"/>
          <p:nvPr/>
        </p:nvSpPr>
        <p:spPr>
          <a:xfrm>
            <a:off x="6707505" y="6339840"/>
            <a:ext cx="1034415" cy="353060"/>
          </a:xfrm>
          <a:prstGeom prst="rect">
            <a:avLst/>
          </a:prstGeom>
          <a:noFill/>
        </p:spPr>
        <p:txBody>
          <a:bodyPr wrap="square" rtlCol="0">
            <a:noAutofit/>
          </a:bodyPr>
          <a:p>
            <a:r>
              <a:rPr lang="en-CA" altLang="zh-CN" sz="1400"/>
              <a:t>workshop</a:t>
            </a:r>
            <a:endParaRPr lang="en-CA" altLang="zh-CN" sz="1400"/>
          </a:p>
        </p:txBody>
      </p:sp>
      <p:sp>
        <p:nvSpPr>
          <p:cNvPr id="26" name="文本框 25"/>
          <p:cNvSpPr txBox="1"/>
          <p:nvPr>
            <p:custDataLst>
              <p:tags r:id="rId17"/>
            </p:custDataLst>
          </p:nvPr>
        </p:nvSpPr>
        <p:spPr>
          <a:xfrm>
            <a:off x="8194040" y="2136775"/>
            <a:ext cx="1987550" cy="521970"/>
          </a:xfrm>
          <a:prstGeom prst="rect">
            <a:avLst/>
          </a:prstGeom>
          <a:noFill/>
        </p:spPr>
        <p:txBody>
          <a:bodyPr wrap="square" rtlCol="0">
            <a:spAutoFit/>
          </a:bodyPr>
          <a:p>
            <a:r>
              <a:rPr lang="en-CA" altLang="zh-CN" sz="1400"/>
              <a:t>Needle detect protocol</a:t>
            </a:r>
            <a:endParaRPr lang="en-CA" altLang="zh-CN" sz="1400"/>
          </a:p>
          <a:p>
            <a:r>
              <a:rPr lang="en-CA" altLang="zh-CN" sz="1400"/>
              <a:t>&amp; auto sna</a:t>
            </a:r>
            <a:r>
              <a:rPr lang="en-US" altLang="en-CA" sz="1400"/>
              <a:t>p</a:t>
            </a:r>
            <a:r>
              <a:rPr lang="en-CA" altLang="zh-CN" sz="1400"/>
              <a:t> machine</a:t>
            </a:r>
            <a:endParaRPr lang="en-CA" altLang="zh-CN" sz="1400"/>
          </a:p>
        </p:txBody>
      </p:sp>
    </p:spTree>
    <p:custDataLst>
      <p:tags r:id="rId18"/>
    </p:custDataLst>
  </p:cSld>
  <p:clrMapOvr>
    <a:masterClrMapping/>
  </p:clrMapOvr>
  <p:timing>
    <p:tnLst>
      <p:par>
        <p:cTn id="1" dur="indefinite" restart="never" nodeType="tmRoot">
          <p:childTnLst>
            <p:video fullScrn="0">
              <p:cMediaNode>
                <p:cTn id="2" fill="hold" display="1">
                  <p:stCondLst>
                    <p:cond delay="indefinite"/>
                  </p:stCondLst>
                </p:cTn>
                <p:tgtEl>
                  <p:spTgt spid="11"/>
                </p:tgtEl>
              </p:cMediaNode>
            </p:video>
            <p:seq concurrent="1" nextAc="seek">
              <p:cTn id="3" restart="whenNotActive" fill="hold" evtFilter="cancelBubble" nodeType="interactiveSeq">
                <p:stCondLst>
                  <p:cond evt="onClick" delay="0">
                    <p:tgtEl>
                      <p:spTgt spid="11"/>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1"/>
                                        </p:tgtEl>
                                      </p:cBhvr>
                                    </p:cmd>
                                  </p:childTnLst>
                                </p:cTn>
                              </p:par>
                            </p:childTnLst>
                          </p:cTn>
                        </p:par>
                      </p:childTnLst>
                    </p:cTn>
                  </p:par>
                </p:childTnLst>
              </p:cTn>
              <p:nextCondLst>
                <p:cond evt="onClick" delay="0">
                  <p:tgtEl>
                    <p:spTgt spid="11"/>
                  </p:tgtEl>
                </p:cond>
              </p:nextCondLst>
            </p:seq>
            <p:video fullScrn="0">
              <p:cMediaNode>
                <p:cTn id="8" fill="hold" display="1">
                  <p:stCondLst>
                    <p:cond delay="indefinite"/>
                  </p:stCondLst>
                </p:cTn>
                <p:tgtEl>
                  <p:spTgt spid="14"/>
                </p:tgtEl>
              </p:cMediaNode>
            </p:video>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alpha val="60000"/>
          </a:schemeClr>
        </a:solidFill>
        <a:effectLst/>
      </p:bgPr>
    </p:bg>
    <p:spTree>
      <p:nvGrpSpPr>
        <p:cNvPr id="1" name=""/>
        <p:cNvGrpSpPr/>
        <p:nvPr/>
      </p:nvGrpSpPr>
      <p:grpSpPr/>
      <p:pic>
        <p:nvPicPr>
          <p:cNvPr id="8" name="图片 7" descr="BKGRND"/>
          <p:cNvPicPr>
            <a:picLocks noChangeAspect="1"/>
          </p:cNvPicPr>
          <p:nvPr>
            <p:custDataLst>
              <p:tags r:id="rId1"/>
            </p:custDataLst>
          </p:nvPr>
        </p:nvPicPr>
        <p:blipFill>
          <a:blip r:embed="rId2">
            <a:alphaModFix amt="75000"/>
          </a:blip>
          <a:stretch>
            <a:fillRect/>
          </a:stretch>
        </p:blipFill>
        <p:spPr>
          <a:xfrm>
            <a:off x="0" y="-1905"/>
            <a:ext cx="12192635" cy="6858000"/>
          </a:xfrm>
          <a:prstGeom prst="rect">
            <a:avLst/>
          </a:prstGeom>
        </p:spPr>
      </p:pic>
      <p:sp>
        <p:nvSpPr>
          <p:cNvPr id="2" name="标题 1"/>
          <p:cNvSpPr>
            <a:spLocks noGrp="1"/>
          </p:cNvSpPr>
          <p:nvPr>
            <p:ph type="title"/>
          </p:nvPr>
        </p:nvSpPr>
        <p:spPr>
          <a:xfrm>
            <a:off x="611575" y="100400"/>
            <a:ext cx="10969200" cy="705600"/>
          </a:xfrm>
        </p:spPr>
        <p:txBody>
          <a:bodyPr>
            <a:normAutofit/>
          </a:bodyPr>
          <a:p>
            <a:r>
              <a:rPr lang="en-US" altLang="zh-CN" sz="2400">
                <a:latin typeface="Arial Narrow" panose="020B0606020202030204" charset="0"/>
                <a:cs typeface="Arial Narrow" panose="020B0606020202030204" charset="0"/>
              </a:rPr>
              <a:t>Hangzhou Sinocan Trading: a </a:t>
            </a:r>
            <a:r>
              <a:rPr lang="en-US" altLang="zh-CN" sz="2400" u="sng">
                <a:latin typeface="Arial Narrow" panose="020B0606020202030204" charset="0"/>
                <a:cs typeface="Arial Narrow" panose="020B0606020202030204" charset="0"/>
              </a:rPr>
              <a:t>responsible</a:t>
            </a:r>
            <a:r>
              <a:rPr lang="en-US" altLang="zh-CN" sz="2400">
                <a:latin typeface="Arial Narrow" panose="020B0606020202030204" charset="0"/>
                <a:cs typeface="Arial Narrow" panose="020B0606020202030204" charset="0"/>
              </a:rPr>
              <a:t> fashion maker	`</a:t>
            </a:r>
            <a:endParaRPr lang="en-US" altLang="zh-CN" sz="2400">
              <a:latin typeface="Arial Narrow" panose="020B0606020202030204" charset="0"/>
              <a:cs typeface="Arial Narrow" panose="020B0606020202030204" charset="0"/>
            </a:endParaRPr>
          </a:p>
        </p:txBody>
      </p:sp>
      <p:sp>
        <p:nvSpPr>
          <p:cNvPr id="3" name="内容占位符 2"/>
          <p:cNvSpPr>
            <a:spLocks noGrp="1"/>
          </p:cNvSpPr>
          <p:nvPr>
            <p:ph idx="1"/>
          </p:nvPr>
        </p:nvSpPr>
        <p:spPr>
          <a:xfrm>
            <a:off x="611505" y="661670"/>
            <a:ext cx="10968990" cy="5259705"/>
          </a:xfrm>
        </p:spPr>
        <p:txBody>
          <a:bodyPr/>
          <a:p>
            <a:pPr marL="0" indent="0">
              <a:buNone/>
            </a:pPr>
            <a:r>
              <a:rPr lang="en-CA" altLang="en-US" sz="1400">
                <a:cs typeface="+mn-lt"/>
              </a:rPr>
              <a:t>We are responsible to our mother nature.</a:t>
            </a:r>
            <a:endParaRPr lang="en-CA" altLang="en-US" sz="1400">
              <a:cs typeface="+mn-lt"/>
            </a:endParaRPr>
          </a:p>
          <a:p>
            <a:pPr marL="0" indent="0">
              <a:buNone/>
            </a:pPr>
            <a:r>
              <a:rPr lang="en-CA" altLang="en-US" sz="1400">
                <a:cs typeface="+mn-lt"/>
              </a:rPr>
              <a:t>We incline to work with responsible fashion brands. Such as, Lemur group (kids brand MILES THE LABLE using organic cotton only), La Maison Simons (Twik hoody with recycled polyester), Tentree (Use eco-friendly material only, plant 10 trees) </a:t>
            </a:r>
            <a:r>
              <a:rPr lang="en-US" altLang="en-CA" sz="1400">
                <a:cs typeface="+mn-lt"/>
              </a:rPr>
              <a:t>, La Vie En Rose, </a:t>
            </a:r>
            <a:r>
              <a:rPr lang="en-CA" altLang="en-US" sz="1400">
                <a:cs typeface="+mn-lt"/>
              </a:rPr>
              <a:t>and so on.</a:t>
            </a:r>
            <a:endParaRPr lang="en-CA" altLang="en-US" sz="1400">
              <a:cs typeface="+mn-lt"/>
            </a:endParaRPr>
          </a:p>
          <a:p>
            <a:pPr marL="0" indent="0">
              <a:buNone/>
            </a:pPr>
            <a:endParaRPr lang="en-US" altLang="zh-CN" sz="1400">
              <a:cs typeface="+mn-lt"/>
            </a:endParaRPr>
          </a:p>
        </p:txBody>
      </p:sp>
      <p:pic>
        <p:nvPicPr>
          <p:cNvPr id="17" name="图片 16" descr="SINOCANTRADING LOGO"/>
          <p:cNvPicPr>
            <a:picLocks noChangeAspect="1"/>
          </p:cNvPicPr>
          <p:nvPr>
            <p:custDataLst>
              <p:tags r:id="rId3"/>
            </p:custDataLst>
          </p:nvPr>
        </p:nvPicPr>
        <p:blipFill>
          <a:blip r:embed="rId4">
            <a:alphaModFix amt="39000"/>
          </a:blip>
          <a:stretch>
            <a:fillRect/>
          </a:stretch>
        </p:blipFill>
        <p:spPr>
          <a:xfrm>
            <a:off x="11162030" y="5768975"/>
            <a:ext cx="1029970" cy="1089025"/>
          </a:xfrm>
          <a:prstGeom prst="rect">
            <a:avLst/>
          </a:prstGeom>
        </p:spPr>
      </p:pic>
      <p:pic>
        <p:nvPicPr>
          <p:cNvPr id="6" name="图片 5" descr="MILES THE LABLE 2"/>
          <p:cNvPicPr>
            <a:picLocks noChangeAspect="1"/>
          </p:cNvPicPr>
          <p:nvPr/>
        </p:nvPicPr>
        <p:blipFill>
          <a:blip r:embed="rId5"/>
          <a:stretch>
            <a:fillRect/>
          </a:stretch>
        </p:blipFill>
        <p:spPr>
          <a:xfrm>
            <a:off x="1180465" y="3234055"/>
            <a:ext cx="2526030" cy="3622040"/>
          </a:xfrm>
          <a:prstGeom prst="rect">
            <a:avLst/>
          </a:prstGeom>
        </p:spPr>
      </p:pic>
      <p:pic>
        <p:nvPicPr>
          <p:cNvPr id="9" name="图片 8" descr="LVER"/>
          <p:cNvPicPr>
            <a:picLocks noChangeAspect="1"/>
          </p:cNvPicPr>
          <p:nvPr/>
        </p:nvPicPr>
        <p:blipFill>
          <a:blip r:embed="rId6"/>
          <a:stretch>
            <a:fillRect/>
          </a:stretch>
        </p:blipFill>
        <p:spPr>
          <a:xfrm>
            <a:off x="7832090" y="2164080"/>
            <a:ext cx="3748405" cy="4692015"/>
          </a:xfrm>
          <a:prstGeom prst="rect">
            <a:avLst/>
          </a:prstGeom>
        </p:spPr>
      </p:pic>
      <p:pic>
        <p:nvPicPr>
          <p:cNvPr id="12" name="图片 11" descr="MILES THE LABLE"/>
          <p:cNvPicPr>
            <a:picLocks noChangeAspect="1"/>
          </p:cNvPicPr>
          <p:nvPr/>
        </p:nvPicPr>
        <p:blipFill>
          <a:blip r:embed="rId7"/>
          <a:stretch>
            <a:fillRect/>
          </a:stretch>
        </p:blipFill>
        <p:spPr>
          <a:xfrm>
            <a:off x="-848995" y="2895600"/>
            <a:ext cx="3960495" cy="3960495"/>
          </a:xfrm>
          <a:prstGeom prst="rect">
            <a:avLst/>
          </a:prstGeom>
        </p:spPr>
      </p:pic>
      <p:pic>
        <p:nvPicPr>
          <p:cNvPr id="13" name="图片 12" descr="10TREE"/>
          <p:cNvPicPr>
            <a:picLocks noChangeAspect="1"/>
          </p:cNvPicPr>
          <p:nvPr/>
        </p:nvPicPr>
        <p:blipFill>
          <a:blip r:embed="rId8"/>
          <a:stretch>
            <a:fillRect/>
          </a:stretch>
        </p:blipFill>
        <p:spPr>
          <a:xfrm>
            <a:off x="2910840" y="1831975"/>
            <a:ext cx="3540125" cy="5024120"/>
          </a:xfrm>
          <a:prstGeom prst="rect">
            <a:avLst/>
          </a:prstGeom>
        </p:spPr>
      </p:pic>
      <p:pic>
        <p:nvPicPr>
          <p:cNvPr id="15" name="图片 14" descr="SIMONS"/>
          <p:cNvPicPr>
            <a:picLocks noChangeAspect="1"/>
          </p:cNvPicPr>
          <p:nvPr/>
        </p:nvPicPr>
        <p:blipFill>
          <a:blip r:embed="rId9"/>
          <a:stretch>
            <a:fillRect/>
          </a:stretch>
        </p:blipFill>
        <p:spPr>
          <a:xfrm>
            <a:off x="5683250" y="1523365"/>
            <a:ext cx="3946525" cy="5334635"/>
          </a:xfrm>
          <a:prstGeom prst="rect">
            <a:avLst/>
          </a:prstGeom>
        </p:spPr>
      </p:pic>
      <p:pic>
        <p:nvPicPr>
          <p:cNvPr id="16" name="图片 15" descr="SIMONS -1"/>
          <p:cNvPicPr>
            <a:picLocks noChangeAspect="1"/>
          </p:cNvPicPr>
          <p:nvPr/>
        </p:nvPicPr>
        <p:blipFill>
          <a:blip r:embed="rId10"/>
          <a:stretch>
            <a:fillRect/>
          </a:stretch>
        </p:blipFill>
        <p:spPr>
          <a:xfrm>
            <a:off x="5391150" y="1831975"/>
            <a:ext cx="1862455" cy="1157605"/>
          </a:xfrm>
          <a:prstGeom prst="rect">
            <a:avLst/>
          </a:prstGeom>
        </p:spPr>
      </p:pic>
      <p:pic>
        <p:nvPicPr>
          <p:cNvPr id="18" name="图片 17" descr="10TREE-1"/>
          <p:cNvPicPr>
            <a:picLocks noChangeAspect="1"/>
          </p:cNvPicPr>
          <p:nvPr/>
        </p:nvPicPr>
        <p:blipFill>
          <a:blip r:embed="rId11"/>
          <a:stretch>
            <a:fillRect/>
          </a:stretch>
        </p:blipFill>
        <p:spPr>
          <a:xfrm>
            <a:off x="3215005" y="1998345"/>
            <a:ext cx="1226185" cy="643255"/>
          </a:xfrm>
          <a:prstGeom prst="rect">
            <a:avLst/>
          </a:prstGeom>
        </p:spPr>
      </p:pic>
      <p:pic>
        <p:nvPicPr>
          <p:cNvPr id="19" name="图片 18" descr="Miles the lable logo"/>
          <p:cNvPicPr>
            <a:picLocks noChangeAspect="1"/>
          </p:cNvPicPr>
          <p:nvPr/>
        </p:nvPicPr>
        <p:blipFill>
          <a:blip r:embed="rId12"/>
          <a:stretch>
            <a:fillRect/>
          </a:stretch>
        </p:blipFill>
        <p:spPr>
          <a:xfrm>
            <a:off x="611505" y="2328545"/>
            <a:ext cx="1769110" cy="567055"/>
          </a:xfrm>
          <a:prstGeom prst="rect">
            <a:avLst/>
          </a:prstGeom>
        </p:spPr>
      </p:pic>
      <p:pic>
        <p:nvPicPr>
          <p:cNvPr id="20" name="图片 19" descr="lavieenrose"/>
          <p:cNvPicPr>
            <a:picLocks noChangeAspect="1"/>
          </p:cNvPicPr>
          <p:nvPr/>
        </p:nvPicPr>
        <p:blipFill>
          <a:blip r:embed="rId13"/>
          <a:stretch>
            <a:fillRect/>
          </a:stretch>
        </p:blipFill>
        <p:spPr>
          <a:xfrm>
            <a:off x="9162415" y="1831975"/>
            <a:ext cx="1999615" cy="408305"/>
          </a:xfrm>
          <a:prstGeom prst="rect">
            <a:avLst/>
          </a:prstGeom>
        </p:spPr>
      </p:pic>
    </p:spTree>
    <p:custDataLst>
      <p:tags r:id="rId14"/>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alpha val="60000"/>
          </a:schemeClr>
        </a:solidFill>
        <a:effectLst/>
      </p:bgPr>
    </p:bg>
    <p:spTree>
      <p:nvGrpSpPr>
        <p:cNvPr id="1" name=""/>
        <p:cNvGrpSpPr/>
        <p:nvPr/>
      </p:nvGrpSpPr>
      <p:grpSpPr/>
      <p:pic>
        <p:nvPicPr>
          <p:cNvPr id="8" name="图片 7" descr="BKGRND"/>
          <p:cNvPicPr>
            <a:picLocks noChangeAspect="1"/>
          </p:cNvPicPr>
          <p:nvPr>
            <p:custDataLst>
              <p:tags r:id="rId1"/>
            </p:custDataLst>
          </p:nvPr>
        </p:nvPicPr>
        <p:blipFill>
          <a:blip r:embed="rId2">
            <a:alphaModFix amt="75000"/>
          </a:blip>
          <a:stretch>
            <a:fillRect/>
          </a:stretch>
        </p:blipFill>
        <p:spPr>
          <a:xfrm>
            <a:off x="0" y="-1905"/>
            <a:ext cx="12192635" cy="6858000"/>
          </a:xfrm>
          <a:prstGeom prst="rect">
            <a:avLst/>
          </a:prstGeom>
        </p:spPr>
      </p:pic>
      <p:sp>
        <p:nvSpPr>
          <p:cNvPr id="2" name="标题 1"/>
          <p:cNvSpPr>
            <a:spLocks noGrp="1"/>
          </p:cNvSpPr>
          <p:nvPr>
            <p:ph type="title"/>
          </p:nvPr>
        </p:nvSpPr>
        <p:spPr>
          <a:xfrm>
            <a:off x="611575" y="100400"/>
            <a:ext cx="10969200" cy="705600"/>
          </a:xfrm>
        </p:spPr>
        <p:txBody>
          <a:bodyPr>
            <a:normAutofit/>
          </a:bodyPr>
          <a:p>
            <a:r>
              <a:rPr lang="en-US" altLang="zh-CN" sz="2400">
                <a:latin typeface="Arial Narrow" panose="020B0606020202030204" charset="0"/>
                <a:cs typeface="Arial Narrow" panose="020B0606020202030204" charset="0"/>
              </a:rPr>
              <a:t>Hangzhou Sinocan Trading: a </a:t>
            </a:r>
            <a:r>
              <a:rPr lang="en-US" altLang="zh-CN" sz="2400" u="sng">
                <a:latin typeface="Arial Narrow" panose="020B0606020202030204" charset="0"/>
                <a:cs typeface="Arial Narrow" panose="020B0606020202030204" charset="0"/>
              </a:rPr>
              <a:t>responsible</a:t>
            </a:r>
            <a:r>
              <a:rPr lang="en-US" altLang="zh-CN" sz="2400">
                <a:latin typeface="Arial Narrow" panose="020B0606020202030204" charset="0"/>
                <a:cs typeface="Arial Narrow" panose="020B0606020202030204" charset="0"/>
              </a:rPr>
              <a:t> fashion maker	`</a:t>
            </a:r>
            <a:endParaRPr lang="en-US" altLang="zh-CN" sz="2400">
              <a:latin typeface="Arial Narrow" panose="020B0606020202030204" charset="0"/>
              <a:cs typeface="Arial Narrow" panose="020B0606020202030204" charset="0"/>
            </a:endParaRPr>
          </a:p>
        </p:txBody>
      </p:sp>
      <p:sp>
        <p:nvSpPr>
          <p:cNvPr id="3" name="内容占位符 2"/>
          <p:cNvSpPr>
            <a:spLocks noGrp="1"/>
          </p:cNvSpPr>
          <p:nvPr>
            <p:ph idx="1"/>
          </p:nvPr>
        </p:nvSpPr>
        <p:spPr>
          <a:xfrm>
            <a:off x="611505" y="661670"/>
            <a:ext cx="10968990" cy="2131695"/>
          </a:xfrm>
        </p:spPr>
        <p:txBody>
          <a:bodyPr/>
          <a:p>
            <a:pPr marL="0" indent="0">
              <a:buNone/>
            </a:pPr>
            <a:r>
              <a:rPr lang="en-CA" altLang="en-US" sz="1400">
                <a:cs typeface="+mn-lt"/>
              </a:rPr>
              <a:t>We are responsible to our mother nature.</a:t>
            </a:r>
            <a:endParaRPr lang="en-CA" altLang="en-US" sz="1400">
              <a:cs typeface="+mn-lt"/>
            </a:endParaRPr>
          </a:p>
          <a:p>
            <a:pPr marL="0" indent="0">
              <a:buNone/>
            </a:pPr>
            <a:r>
              <a:rPr lang="en-US" sz="1400">
                <a:cs typeface="+mn-lt"/>
              </a:rPr>
              <a:t>For those eco-friendly products, we use high quality, organic cotton, recycled polyester, bamboo fibre, and other ecological materials with repliable certifications. Our factories are also certified as meet with eco-friendly standards.</a:t>
            </a:r>
            <a:endParaRPr lang="en-US" sz="1400">
              <a:cs typeface="+mn-lt"/>
            </a:endParaRPr>
          </a:p>
          <a:p>
            <a:pPr marL="0" indent="0">
              <a:buNone/>
            </a:pPr>
            <a:r>
              <a:rPr lang="en-US" sz="1400">
                <a:cs typeface="+mn-lt"/>
              </a:rPr>
              <a:t>We also use green packing materials such as recycled paper tag, recycled pulp made cartons, totally degenerable polybags, etc. </a:t>
            </a:r>
            <a:endParaRPr lang="en-US" sz="1400">
              <a:cs typeface="+mn-lt"/>
            </a:endParaRPr>
          </a:p>
        </p:txBody>
      </p:sp>
      <p:pic>
        <p:nvPicPr>
          <p:cNvPr id="17" name="图片 16" descr="SINOCANTRADING LOGO"/>
          <p:cNvPicPr>
            <a:picLocks noChangeAspect="1"/>
          </p:cNvPicPr>
          <p:nvPr>
            <p:custDataLst>
              <p:tags r:id="rId3"/>
            </p:custDataLst>
          </p:nvPr>
        </p:nvPicPr>
        <p:blipFill>
          <a:blip r:embed="rId4">
            <a:alphaModFix amt="39000"/>
          </a:blip>
          <a:stretch>
            <a:fillRect/>
          </a:stretch>
        </p:blipFill>
        <p:spPr>
          <a:xfrm>
            <a:off x="11162030" y="5768975"/>
            <a:ext cx="1029970" cy="1089025"/>
          </a:xfrm>
          <a:prstGeom prst="rect">
            <a:avLst/>
          </a:prstGeom>
        </p:spPr>
      </p:pic>
      <p:pic>
        <p:nvPicPr>
          <p:cNvPr id="4" name="图片 3" descr="有机棉证书GL-YYJ-00831.(1)_00"/>
          <p:cNvPicPr>
            <a:picLocks noChangeAspect="1"/>
          </p:cNvPicPr>
          <p:nvPr/>
        </p:nvPicPr>
        <p:blipFill>
          <a:blip r:embed="rId5"/>
          <a:stretch>
            <a:fillRect/>
          </a:stretch>
        </p:blipFill>
        <p:spPr>
          <a:xfrm>
            <a:off x="693420" y="2793365"/>
            <a:ext cx="2367915" cy="3347720"/>
          </a:xfrm>
          <a:prstGeom prst="rect">
            <a:avLst/>
          </a:prstGeom>
          <a:ln>
            <a:solidFill>
              <a:schemeClr val="tx1"/>
            </a:solidFill>
          </a:ln>
        </p:spPr>
      </p:pic>
      <p:pic>
        <p:nvPicPr>
          <p:cNvPr id="7" name="图片 6" descr="GRS_Scope_Certificate_2019-06-13 07_11_06 UTC(2)_00"/>
          <p:cNvPicPr>
            <a:picLocks noChangeAspect="1"/>
          </p:cNvPicPr>
          <p:nvPr/>
        </p:nvPicPr>
        <p:blipFill>
          <a:blip r:embed="rId6"/>
          <a:stretch>
            <a:fillRect/>
          </a:stretch>
        </p:blipFill>
        <p:spPr>
          <a:xfrm>
            <a:off x="3230880" y="2793365"/>
            <a:ext cx="2379345" cy="3365500"/>
          </a:xfrm>
          <a:prstGeom prst="rect">
            <a:avLst/>
          </a:prstGeom>
          <a:ln>
            <a:solidFill>
              <a:schemeClr val="tx1"/>
            </a:solidFill>
          </a:ln>
        </p:spPr>
      </p:pic>
      <p:pic>
        <p:nvPicPr>
          <p:cNvPr id="10" name="图片 9" descr="伟攀higg ID139579 certificate_00"/>
          <p:cNvPicPr>
            <a:picLocks noChangeAspect="1"/>
          </p:cNvPicPr>
          <p:nvPr/>
        </p:nvPicPr>
        <p:blipFill>
          <a:blip r:embed="rId7"/>
          <a:stretch>
            <a:fillRect/>
          </a:stretch>
        </p:blipFill>
        <p:spPr>
          <a:xfrm>
            <a:off x="8634095" y="2793365"/>
            <a:ext cx="3218815" cy="2296160"/>
          </a:xfrm>
          <a:prstGeom prst="rect">
            <a:avLst/>
          </a:prstGeom>
          <a:ln>
            <a:solidFill>
              <a:schemeClr val="tx1"/>
            </a:solidFill>
          </a:ln>
        </p:spPr>
      </p:pic>
      <p:pic>
        <p:nvPicPr>
          <p:cNvPr id="11" name="图片 10" descr="伟嘉2023  GRS OCS Multi-Standard SC MC_00"/>
          <p:cNvPicPr>
            <a:picLocks noChangeAspect="1"/>
          </p:cNvPicPr>
          <p:nvPr/>
        </p:nvPicPr>
        <p:blipFill>
          <a:blip r:embed="rId8"/>
          <a:stretch>
            <a:fillRect/>
          </a:stretch>
        </p:blipFill>
        <p:spPr>
          <a:xfrm>
            <a:off x="5914390" y="2793365"/>
            <a:ext cx="2366645" cy="3347720"/>
          </a:xfrm>
          <a:prstGeom prst="rect">
            <a:avLst/>
          </a:prstGeom>
          <a:ln>
            <a:solidFill>
              <a:schemeClr val="tx1"/>
            </a:solidFill>
          </a:ln>
        </p:spPr>
      </p:pic>
      <p:sp>
        <p:nvSpPr>
          <p:cNvPr id="14" name="文本框 13"/>
          <p:cNvSpPr txBox="1"/>
          <p:nvPr/>
        </p:nvSpPr>
        <p:spPr>
          <a:xfrm>
            <a:off x="611505" y="6165215"/>
            <a:ext cx="2386330" cy="531495"/>
          </a:xfrm>
          <a:prstGeom prst="rect">
            <a:avLst/>
          </a:prstGeom>
          <a:noFill/>
        </p:spPr>
        <p:txBody>
          <a:bodyPr wrap="square" rtlCol="0">
            <a:noAutofit/>
          </a:bodyPr>
          <a:p>
            <a:r>
              <a:rPr lang="en-US" altLang="zh-CN" sz="1400"/>
              <a:t>Organic Cotton Certification</a:t>
            </a:r>
            <a:endParaRPr lang="en-US" altLang="zh-CN" sz="1400"/>
          </a:p>
        </p:txBody>
      </p:sp>
      <p:sp>
        <p:nvSpPr>
          <p:cNvPr id="21" name="文本框 20"/>
          <p:cNvSpPr txBox="1"/>
          <p:nvPr>
            <p:custDataLst>
              <p:tags r:id="rId9"/>
            </p:custDataLst>
          </p:nvPr>
        </p:nvSpPr>
        <p:spPr>
          <a:xfrm>
            <a:off x="3223895" y="6158865"/>
            <a:ext cx="2386330" cy="531495"/>
          </a:xfrm>
          <a:prstGeom prst="rect">
            <a:avLst/>
          </a:prstGeom>
          <a:noFill/>
        </p:spPr>
        <p:txBody>
          <a:bodyPr wrap="square" rtlCol="0">
            <a:noAutofit/>
          </a:bodyPr>
          <a:p>
            <a:r>
              <a:rPr lang="en-US" altLang="zh-CN" sz="1400"/>
              <a:t>Recycled Polyester Certification</a:t>
            </a:r>
            <a:endParaRPr lang="en-US" altLang="zh-CN" sz="1400"/>
          </a:p>
        </p:txBody>
      </p:sp>
      <p:sp>
        <p:nvSpPr>
          <p:cNvPr id="22" name="文本框 21"/>
          <p:cNvSpPr txBox="1"/>
          <p:nvPr>
            <p:custDataLst>
              <p:tags r:id="rId10"/>
            </p:custDataLst>
          </p:nvPr>
        </p:nvSpPr>
        <p:spPr>
          <a:xfrm>
            <a:off x="5886450" y="6158865"/>
            <a:ext cx="2386330" cy="531495"/>
          </a:xfrm>
          <a:prstGeom prst="rect">
            <a:avLst/>
          </a:prstGeom>
          <a:noFill/>
        </p:spPr>
        <p:txBody>
          <a:bodyPr wrap="square" rtlCol="0">
            <a:noAutofit/>
          </a:bodyPr>
          <a:p>
            <a:r>
              <a:rPr lang="en-US" altLang="zh-CN" sz="1400"/>
              <a:t>Factory ETKO Certification</a:t>
            </a:r>
            <a:endParaRPr lang="en-US" altLang="zh-CN" sz="1400"/>
          </a:p>
        </p:txBody>
      </p:sp>
      <p:sp>
        <p:nvSpPr>
          <p:cNvPr id="23" name="文本框 22"/>
          <p:cNvSpPr txBox="1"/>
          <p:nvPr>
            <p:custDataLst>
              <p:tags r:id="rId11"/>
            </p:custDataLst>
          </p:nvPr>
        </p:nvSpPr>
        <p:spPr>
          <a:xfrm>
            <a:off x="8634095" y="5174615"/>
            <a:ext cx="2386330" cy="531495"/>
          </a:xfrm>
          <a:prstGeom prst="rect">
            <a:avLst/>
          </a:prstGeom>
          <a:noFill/>
        </p:spPr>
        <p:txBody>
          <a:bodyPr wrap="square" rtlCol="0">
            <a:noAutofit/>
          </a:bodyPr>
          <a:p>
            <a:r>
              <a:rPr lang="en-US" altLang="zh-CN" sz="1400"/>
              <a:t>Factory Higgs Certification</a:t>
            </a:r>
            <a:endParaRPr lang="en-US" altLang="zh-CN" sz="1400"/>
          </a:p>
        </p:txBody>
      </p:sp>
    </p:spTree>
    <p:custDataLst>
      <p:tags r:id="rId12"/>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alpha val="60000"/>
          </a:schemeClr>
        </a:solidFill>
        <a:effectLst/>
      </p:bgPr>
    </p:bg>
    <p:spTree>
      <p:nvGrpSpPr>
        <p:cNvPr id="1" name=""/>
        <p:cNvGrpSpPr/>
        <p:nvPr/>
      </p:nvGrpSpPr>
      <p:grpSpPr/>
      <p:pic>
        <p:nvPicPr>
          <p:cNvPr id="8" name="图片 7" descr="BKGRND"/>
          <p:cNvPicPr>
            <a:picLocks noChangeAspect="1"/>
          </p:cNvPicPr>
          <p:nvPr>
            <p:custDataLst>
              <p:tags r:id="rId1"/>
            </p:custDataLst>
          </p:nvPr>
        </p:nvPicPr>
        <p:blipFill>
          <a:blip r:embed="rId2">
            <a:alphaModFix amt="75000"/>
          </a:blip>
          <a:stretch>
            <a:fillRect/>
          </a:stretch>
        </p:blipFill>
        <p:spPr>
          <a:xfrm>
            <a:off x="0" y="0"/>
            <a:ext cx="12192635" cy="6858000"/>
          </a:xfrm>
          <a:prstGeom prst="rect">
            <a:avLst/>
          </a:prstGeom>
        </p:spPr>
      </p:pic>
      <p:sp>
        <p:nvSpPr>
          <p:cNvPr id="2" name="标题 1"/>
          <p:cNvSpPr>
            <a:spLocks noGrp="1"/>
          </p:cNvSpPr>
          <p:nvPr>
            <p:ph type="title"/>
          </p:nvPr>
        </p:nvSpPr>
        <p:spPr>
          <a:xfrm>
            <a:off x="611575" y="139770"/>
            <a:ext cx="10969200" cy="705600"/>
          </a:xfrm>
        </p:spPr>
        <p:txBody>
          <a:bodyPr>
            <a:normAutofit/>
          </a:bodyPr>
          <a:p>
            <a:r>
              <a:rPr lang="en-US" altLang="zh-CN" sz="2400">
                <a:latin typeface="Arial Narrow" panose="020B0606020202030204" charset="0"/>
                <a:cs typeface="Arial Narrow" panose="020B0606020202030204" charset="0"/>
              </a:rPr>
              <a:t>Hangzhou Sinocan Trading: a </a:t>
            </a:r>
            <a:r>
              <a:rPr lang="en-US" altLang="zh-CN" sz="2400" u="sng">
                <a:latin typeface="Arial Narrow" panose="020B0606020202030204" charset="0"/>
                <a:cs typeface="Arial Narrow" panose="020B0606020202030204" charset="0"/>
              </a:rPr>
              <a:t>responsible</a:t>
            </a:r>
            <a:r>
              <a:rPr lang="en-US" altLang="zh-CN" sz="2400">
                <a:latin typeface="Arial Narrow" panose="020B0606020202030204" charset="0"/>
                <a:cs typeface="Arial Narrow" panose="020B0606020202030204" charset="0"/>
              </a:rPr>
              <a:t> fashion maker	`</a:t>
            </a:r>
            <a:endParaRPr lang="en-US" altLang="zh-CN" sz="2400">
              <a:latin typeface="Arial Narrow" panose="020B0606020202030204" charset="0"/>
              <a:cs typeface="Arial Narrow" panose="020B0606020202030204" charset="0"/>
            </a:endParaRPr>
          </a:p>
        </p:txBody>
      </p:sp>
      <p:sp>
        <p:nvSpPr>
          <p:cNvPr id="3" name="内容占位符 2"/>
          <p:cNvSpPr>
            <a:spLocks noGrp="1"/>
          </p:cNvSpPr>
          <p:nvPr>
            <p:ph idx="1"/>
          </p:nvPr>
        </p:nvSpPr>
        <p:spPr>
          <a:xfrm>
            <a:off x="611505" y="798830"/>
            <a:ext cx="10968990" cy="5259705"/>
          </a:xfrm>
        </p:spPr>
        <p:txBody>
          <a:bodyPr/>
          <a:p>
            <a:pPr marL="0" indent="0">
              <a:buNone/>
            </a:pPr>
            <a:r>
              <a:rPr lang="en-US" altLang="zh-CN" sz="1400">
                <a:cs typeface="+mn-lt"/>
              </a:rPr>
              <a:t>We also work with other customers such as:</a:t>
            </a:r>
            <a:endParaRPr lang="en-US" altLang="zh-CN" sz="1400">
              <a:cs typeface="+mn-lt"/>
            </a:endParaRPr>
          </a:p>
          <a:p>
            <a:pPr marL="0" indent="0">
              <a:buNone/>
            </a:pPr>
            <a:r>
              <a:rPr lang="en-US" altLang="zh-CN" sz="1400">
                <a:cs typeface="+mn-lt"/>
              </a:rPr>
              <a:t>- PJ salvage (USA, famous pajama brand)</a:t>
            </a:r>
            <a:endParaRPr lang="en-US" altLang="zh-CN" sz="1400">
              <a:cs typeface="+mn-lt"/>
            </a:endParaRPr>
          </a:p>
          <a:p>
            <a:pPr marL="0" indent="0">
              <a:buNone/>
            </a:pPr>
            <a:r>
              <a:rPr lang="en-US" altLang="zh-CN" sz="1400">
                <a:cs typeface="+mn-lt"/>
              </a:rPr>
              <a:t>- Buffalo by David Bitton (Canada)</a:t>
            </a:r>
            <a:endParaRPr lang="en-US" altLang="zh-CN" sz="1400">
              <a:cs typeface="+mn-lt"/>
            </a:endParaRPr>
          </a:p>
          <a:p>
            <a:pPr marL="0" indent="0">
              <a:buNone/>
            </a:pPr>
            <a:r>
              <a:rPr lang="en-US" altLang="zh-CN" sz="1400">
                <a:cs typeface="+mn-lt"/>
              </a:rPr>
              <a:t>- Aubainerie (Quebec)</a:t>
            </a:r>
            <a:endParaRPr lang="en-US" altLang="zh-CN" sz="1400">
              <a:cs typeface="+mn-lt"/>
            </a:endParaRPr>
          </a:p>
          <a:p>
            <a:pPr marL="0" indent="0">
              <a:buNone/>
            </a:pPr>
            <a:endParaRPr lang="en-US" altLang="zh-CN" sz="1400">
              <a:cs typeface="+mn-lt"/>
            </a:endParaRPr>
          </a:p>
        </p:txBody>
      </p:sp>
      <p:pic>
        <p:nvPicPr>
          <p:cNvPr id="17" name="图片 16" descr="SINOCANTRADING LOGO"/>
          <p:cNvPicPr>
            <a:picLocks noChangeAspect="1"/>
          </p:cNvPicPr>
          <p:nvPr>
            <p:custDataLst>
              <p:tags r:id="rId3"/>
            </p:custDataLst>
          </p:nvPr>
        </p:nvPicPr>
        <p:blipFill>
          <a:blip r:embed="rId4">
            <a:alphaModFix amt="39000"/>
          </a:blip>
          <a:stretch>
            <a:fillRect/>
          </a:stretch>
        </p:blipFill>
        <p:spPr>
          <a:xfrm>
            <a:off x="11162030" y="5768975"/>
            <a:ext cx="1029970" cy="1089025"/>
          </a:xfrm>
          <a:prstGeom prst="rect">
            <a:avLst/>
          </a:prstGeom>
        </p:spPr>
      </p:pic>
      <p:pic>
        <p:nvPicPr>
          <p:cNvPr id="6" name="图片 5" descr="PJSALVAGE"/>
          <p:cNvPicPr>
            <a:picLocks noChangeAspect="1"/>
          </p:cNvPicPr>
          <p:nvPr/>
        </p:nvPicPr>
        <p:blipFill>
          <a:blip r:embed="rId5"/>
          <a:stretch>
            <a:fillRect/>
          </a:stretch>
        </p:blipFill>
        <p:spPr>
          <a:xfrm>
            <a:off x="8131810" y="238760"/>
            <a:ext cx="4508500" cy="6762115"/>
          </a:xfrm>
          <a:prstGeom prst="rect">
            <a:avLst/>
          </a:prstGeom>
        </p:spPr>
      </p:pic>
      <p:pic>
        <p:nvPicPr>
          <p:cNvPr id="9" name="图片 8" descr="pjsalvage1"/>
          <p:cNvPicPr>
            <a:picLocks noChangeAspect="1"/>
          </p:cNvPicPr>
          <p:nvPr/>
        </p:nvPicPr>
        <p:blipFill>
          <a:blip r:embed="rId6"/>
          <a:stretch>
            <a:fillRect/>
          </a:stretch>
        </p:blipFill>
        <p:spPr>
          <a:xfrm>
            <a:off x="8392795" y="5303520"/>
            <a:ext cx="2020570" cy="2020570"/>
          </a:xfrm>
          <a:prstGeom prst="rect">
            <a:avLst/>
          </a:prstGeom>
        </p:spPr>
      </p:pic>
      <p:pic>
        <p:nvPicPr>
          <p:cNvPr id="12" name="图片 11" descr="BUFFALO LOGO"/>
          <p:cNvPicPr>
            <a:picLocks noChangeAspect="1"/>
          </p:cNvPicPr>
          <p:nvPr/>
        </p:nvPicPr>
        <p:blipFill>
          <a:blip r:embed="rId7"/>
          <a:stretch>
            <a:fillRect/>
          </a:stretch>
        </p:blipFill>
        <p:spPr>
          <a:xfrm>
            <a:off x="6412230" y="1523365"/>
            <a:ext cx="1719580" cy="664845"/>
          </a:xfrm>
          <a:prstGeom prst="rect">
            <a:avLst/>
          </a:prstGeom>
        </p:spPr>
      </p:pic>
      <p:pic>
        <p:nvPicPr>
          <p:cNvPr id="13" name="图片 12" descr="BUFFALO HOODY"/>
          <p:cNvPicPr>
            <a:picLocks noChangeAspect="1"/>
          </p:cNvPicPr>
          <p:nvPr/>
        </p:nvPicPr>
        <p:blipFill>
          <a:blip r:embed="rId8"/>
          <a:stretch>
            <a:fillRect/>
          </a:stretch>
        </p:blipFill>
        <p:spPr>
          <a:xfrm>
            <a:off x="4309745" y="1214120"/>
            <a:ext cx="3334385" cy="5643880"/>
          </a:xfrm>
          <a:prstGeom prst="rect">
            <a:avLst/>
          </a:prstGeom>
        </p:spPr>
      </p:pic>
      <p:pic>
        <p:nvPicPr>
          <p:cNvPr id="15" name="图片 14" descr="AUBAINERIE JACKET"/>
          <p:cNvPicPr>
            <a:picLocks noChangeAspect="1"/>
          </p:cNvPicPr>
          <p:nvPr/>
        </p:nvPicPr>
        <p:blipFill>
          <a:blip r:embed="rId9"/>
          <a:stretch>
            <a:fillRect/>
          </a:stretch>
        </p:blipFill>
        <p:spPr>
          <a:xfrm>
            <a:off x="0" y="2188210"/>
            <a:ext cx="2929890" cy="4667885"/>
          </a:xfrm>
          <a:prstGeom prst="rect">
            <a:avLst/>
          </a:prstGeom>
        </p:spPr>
      </p:pic>
      <p:pic>
        <p:nvPicPr>
          <p:cNvPr id="16" name="图片 15" descr="AUB1_Logo_noir_FR"/>
          <p:cNvPicPr>
            <a:picLocks noChangeAspect="1"/>
          </p:cNvPicPr>
          <p:nvPr/>
        </p:nvPicPr>
        <p:blipFill>
          <a:blip r:embed="rId10"/>
          <a:stretch>
            <a:fillRect/>
          </a:stretch>
        </p:blipFill>
        <p:spPr>
          <a:xfrm>
            <a:off x="2376170" y="6058535"/>
            <a:ext cx="1996440" cy="466090"/>
          </a:xfrm>
          <a:prstGeom prst="rect">
            <a:avLst/>
          </a:prstGeom>
        </p:spPr>
      </p:pic>
    </p:spTree>
    <p:custDataLst>
      <p:tags r:id="rId1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alpha val="60000"/>
          </a:schemeClr>
        </a:solidFill>
        <a:effectLst/>
      </p:bgPr>
    </p:bg>
    <p:spTree>
      <p:nvGrpSpPr>
        <p:cNvPr id="1" name=""/>
        <p:cNvGrpSpPr/>
        <p:nvPr/>
      </p:nvGrpSpPr>
      <p:grpSpPr/>
      <p:pic>
        <p:nvPicPr>
          <p:cNvPr id="8" name="图片 7" descr="BKGRND"/>
          <p:cNvPicPr>
            <a:picLocks noChangeAspect="1"/>
          </p:cNvPicPr>
          <p:nvPr>
            <p:custDataLst>
              <p:tags r:id="rId1"/>
            </p:custDataLst>
          </p:nvPr>
        </p:nvPicPr>
        <p:blipFill>
          <a:blip r:embed="rId2">
            <a:alphaModFix amt="75000"/>
          </a:blip>
          <a:stretch>
            <a:fillRect/>
          </a:stretch>
        </p:blipFill>
        <p:spPr>
          <a:xfrm>
            <a:off x="0" y="0"/>
            <a:ext cx="12192635" cy="6858000"/>
          </a:xfrm>
          <a:prstGeom prst="rect">
            <a:avLst/>
          </a:prstGeom>
        </p:spPr>
      </p:pic>
      <p:sp>
        <p:nvSpPr>
          <p:cNvPr id="2" name="标题 1"/>
          <p:cNvSpPr>
            <a:spLocks noGrp="1"/>
          </p:cNvSpPr>
          <p:nvPr>
            <p:ph type="title"/>
          </p:nvPr>
        </p:nvSpPr>
        <p:spPr>
          <a:xfrm>
            <a:off x="611575" y="1148150"/>
            <a:ext cx="10969200" cy="705600"/>
          </a:xfrm>
        </p:spPr>
        <p:txBody>
          <a:bodyPr>
            <a:normAutofit fontScale="90000"/>
          </a:bodyPr>
          <a:p>
            <a:r>
              <a:rPr lang="en-US" altLang="zh-CN" sz="2400">
                <a:latin typeface="Arial Narrow" panose="020B0606020202030204" charset="0"/>
                <a:cs typeface="Arial Narrow" panose="020B0606020202030204" charset="0"/>
              </a:rPr>
              <a:t>Hangzhou Sinocan Trading: a </a:t>
            </a:r>
            <a:r>
              <a:rPr lang="en-US" altLang="zh-CN" sz="2400" u="sng">
                <a:latin typeface="Arial Narrow" panose="020B0606020202030204" charset="0"/>
                <a:cs typeface="Arial Narrow" panose="020B0606020202030204" charset="0"/>
              </a:rPr>
              <a:t>responsible</a:t>
            </a:r>
            <a:r>
              <a:rPr lang="en-US" altLang="zh-CN" sz="2400">
                <a:latin typeface="Arial Narrow" panose="020B0606020202030204" charset="0"/>
                <a:cs typeface="Arial Narrow" panose="020B0606020202030204" charset="0"/>
              </a:rPr>
              <a:t> fashion maker</a:t>
            </a:r>
            <a:br>
              <a:rPr lang="en-US" altLang="zh-CN" sz="2400">
                <a:latin typeface="Arial Narrow" panose="020B0606020202030204" charset="0"/>
                <a:cs typeface="Arial Narrow" panose="020B0606020202030204" charset="0"/>
              </a:rPr>
            </a:br>
            <a:br>
              <a:rPr lang="en-US" altLang="zh-CN" sz="2400">
                <a:latin typeface="Arial Narrow" panose="020B0606020202030204" charset="0"/>
                <a:cs typeface="Arial Narrow" panose="020B0606020202030204" charset="0"/>
              </a:rPr>
            </a:br>
            <a:r>
              <a:rPr lang="en-US" altLang="zh-CN" sz="1780">
                <a:latin typeface="Arial" panose="020B0604020202020204" pitchFamily="34" charset="0"/>
                <a:cs typeface="Arial" panose="020B0604020202020204" pitchFamily="34" charset="0"/>
              </a:rPr>
              <a:t>We wish to work with you in the near future.</a:t>
            </a:r>
            <a:br>
              <a:rPr lang="en-US" altLang="zh-CN" sz="1780">
                <a:latin typeface="Arial" panose="020B0604020202020204" pitchFamily="34" charset="0"/>
                <a:cs typeface="Arial" panose="020B0604020202020204" pitchFamily="34" charset="0"/>
              </a:rPr>
            </a:br>
            <a:br>
              <a:rPr lang="en-US" altLang="zh-CN" sz="1780">
                <a:latin typeface="Arial" panose="020B0604020202020204" pitchFamily="34" charset="0"/>
                <a:cs typeface="Arial" panose="020B0604020202020204" pitchFamily="34" charset="0"/>
              </a:rPr>
            </a:br>
            <a:r>
              <a:rPr lang="en-US" altLang="zh-CN" sz="1780">
                <a:latin typeface="Arial" panose="020B0604020202020204" pitchFamily="34" charset="0"/>
                <a:cs typeface="Arial" panose="020B0604020202020204" pitchFamily="34" charset="0"/>
              </a:rPr>
              <a:t>Contact:</a:t>
            </a:r>
            <a:r>
              <a:rPr lang="en-US" altLang="zh-CN" sz="1780">
                <a:latin typeface="Arial" panose="020B0604020202020204" pitchFamily="34" charset="0"/>
                <a:cs typeface="Arial" panose="020B0604020202020204" pitchFamily="34" charset="0"/>
                <a:hlinkClick r:id="rId3"/>
              </a:rPr>
              <a:t> leoqiu@sinocantrading.cn</a:t>
            </a:r>
            <a:br>
              <a:rPr lang="en-US" altLang="zh-CN" sz="1780">
                <a:latin typeface="Arial" panose="020B0604020202020204" pitchFamily="34" charset="0"/>
                <a:cs typeface="Arial" panose="020B0604020202020204" pitchFamily="34" charset="0"/>
              </a:rPr>
            </a:br>
            <a:r>
              <a:rPr lang="en-US" altLang="zh-CN" sz="1780">
                <a:latin typeface="Arial" panose="020B0604020202020204" pitchFamily="34" charset="0"/>
                <a:cs typeface="Arial" panose="020B0604020202020204" pitchFamily="34" charset="0"/>
              </a:rPr>
              <a:t>Wechat and China mobile: 13958084630</a:t>
            </a:r>
            <a:br>
              <a:rPr lang="en-US" altLang="zh-CN" sz="1780">
                <a:latin typeface="Arial" panose="020B0604020202020204" pitchFamily="34" charset="0"/>
                <a:cs typeface="Arial" panose="020B0604020202020204" pitchFamily="34" charset="0"/>
              </a:rPr>
            </a:br>
            <a:r>
              <a:rPr lang="en-US" altLang="zh-CN" sz="1780">
                <a:latin typeface="Arial" panose="020B0604020202020204" pitchFamily="34" charset="0"/>
                <a:cs typeface="Arial" panose="020B0604020202020204" pitchFamily="34" charset="0"/>
              </a:rPr>
              <a:t>Office Address: Room 1407, 337 Shaoxing Road, Hangzhou, China. 310014	`</a:t>
            </a:r>
            <a:endParaRPr lang="en-US" altLang="zh-CN" sz="1780">
              <a:latin typeface="Arial" panose="020B0604020202020204" pitchFamily="34" charset="0"/>
              <a:cs typeface="Arial" panose="020B0604020202020204" pitchFamily="34" charset="0"/>
            </a:endParaRPr>
          </a:p>
        </p:txBody>
      </p:sp>
      <p:pic>
        <p:nvPicPr>
          <p:cNvPr id="17" name="图片 16" descr="SINOCANTRADING LOGO"/>
          <p:cNvPicPr>
            <a:picLocks noChangeAspect="1"/>
          </p:cNvPicPr>
          <p:nvPr>
            <p:custDataLst>
              <p:tags r:id="rId4"/>
            </p:custDataLst>
          </p:nvPr>
        </p:nvPicPr>
        <p:blipFill>
          <a:blip r:embed="rId5">
            <a:alphaModFix amt="39000"/>
          </a:blip>
          <a:stretch>
            <a:fillRect/>
          </a:stretch>
        </p:blipFill>
        <p:spPr>
          <a:xfrm>
            <a:off x="11162030" y="5768975"/>
            <a:ext cx="1029970" cy="1089025"/>
          </a:xfrm>
          <a:prstGeom prst="rect">
            <a:avLst/>
          </a:prstGeom>
        </p:spPr>
      </p:pic>
    </p:spTree>
    <p:custDataLst>
      <p:tags r:id="rId6"/>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MEDIACOVER_FLAG" val="1"/>
  <p:tag name="KSO_WM_UNIT_MEDIACOVER_BTN_STATE" val="1"/>
  <p:tag name="KSO_WM_UNIT_MEDIACOVER_BTNRECT" val="1725*3256*693*693"/>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73.xml><?xml version="1.0" encoding="utf-8"?>
<p:tagLst xmlns:p="http://schemas.openxmlformats.org/presentationml/2006/main">
  <p:tag name="KSO_WM_MEDIACOVER_FLAG" val="1"/>
  <p:tag name="KSO_WM_UNIT_MEDIACOVER_BTN_STATE" val="1"/>
  <p:tag name="KSO_WM_UNIT_MEDIACOVER_BTNRECT" val="1729*3241*693*693"/>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wm#"/>
  <p:tag name="KSO_WM_TEMPLATE_CATEGORY" val="custom"/>
  <p:tag name="KSO_WM_TEMPLATE_INDEX" val="20205081"/>
</p:tagLst>
</file>

<file path=ppt/tags/tag86.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wm#"/>
  <p:tag name="KSO_WM_TEMPLATE_CATEGORY" val="custom"/>
  <p:tag name="KSO_WM_TEMPLATE_INDEX" val="20205081"/>
</p:tagLst>
</file>

<file path=ppt/tags/tag92.xml><?xml version="1.0" encoding="utf-8"?>
<p:tagLst xmlns:p="http://schemas.openxmlformats.org/presentationml/2006/main">
  <p:tag name="COMMONDATA" val="eyJoZGlkIjoiNGY5ZGQ5ZWQ1MmJhMGZkNmYwMjg3MjM4MGI4MGE3YjQifQ=="/>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2641</Words>
  <Application>WPS 演示</Application>
  <PresentationFormat>宽屏</PresentationFormat>
  <Paragraphs>81</Paragraphs>
  <Slides>8</Slides>
  <Notes>4</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8</vt:i4>
      </vt:variant>
    </vt:vector>
  </HeadingPairs>
  <TitlesOfParts>
    <vt:vector size="15" baseType="lpstr">
      <vt:lpstr>Arial</vt:lpstr>
      <vt:lpstr>SimSun</vt:lpstr>
      <vt:lpstr>Wingdings</vt:lpstr>
      <vt:lpstr>Wingdings</vt:lpstr>
      <vt:lpstr>Arial Narrow</vt:lpstr>
      <vt:lpstr>Microsoft YaHei</vt:lpstr>
      <vt:lpstr>WPS</vt:lpstr>
      <vt:lpstr>PowerPoint 演示文稿</vt:lpstr>
      <vt:lpstr>Hangzhou Sinocan Trading: a responsible fashion maker	`</vt:lpstr>
      <vt:lpstr>Hangzhou Sinocan Trading: a responsible fashion maker	`</vt:lpstr>
      <vt:lpstr>Hangzhou Sinocan Trading: a responsible fashion maker	`</vt:lpstr>
      <vt:lpstr>Hangzhou Sinocan Trading: a responsible fashion maker	`</vt:lpstr>
      <vt:lpstr>Hangzhou Sinocan Trading: a responsible fashion maker	`</vt:lpstr>
      <vt:lpstr>Hangzhou Sinocan Trading: a responsible fashion maker	`</vt:lpstr>
      <vt:lpstr>Hangzhou Sinocan Trading: a responsible fashion maker  We wish to work with you in the near future.  Contact: leoqiu@sinocantrading.cn Wechat and China mobile: 13958084630 Office Address: Room 1407, 337 Shaoxing Road, Hangzhou, China. 310014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Leo Q邱</cp:lastModifiedBy>
  <cp:revision>188</cp:revision>
  <dcterms:created xsi:type="dcterms:W3CDTF">2019-06-19T02:08:00Z</dcterms:created>
  <dcterms:modified xsi:type="dcterms:W3CDTF">2023-07-31T19:58:18Z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2052-12.1.0.15120</vt:lpwstr>
  </property>
  <property fmtid="{D5CDD505-2E9C-101B-9397-08002B2CF9AE}" pid="3" name="ICV">
    <vt:lpwstr>CC74B42F7E134F379E6E01167E74E763_11</vt:lpwstr>
  </property>
</Properties>
</file>